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nto khan" initials="sk" lastIdx="1" clrIdx="0">
    <p:extLst>
      <p:ext uri="{19B8F6BF-5375-455C-9EA6-DF929625EA0E}">
        <p15:presenceInfo xmlns:p15="http://schemas.microsoft.com/office/powerpoint/2012/main" userId="41d069fc8d5c924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057D1B-B8FB-45FC-A1AA-A332D0697C94}" v="2" dt="2018-12-08T15:44:01.3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928" autoAdjust="0"/>
  </p:normalViewPr>
  <p:slideViewPr>
    <p:cSldViewPr snapToGrid="0">
      <p:cViewPr>
        <p:scale>
          <a:sx n="75" d="100"/>
          <a:sy n="75" d="100"/>
        </p:scale>
        <p:origin x="324" y="-7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to khan" userId="41d069fc8d5c924e" providerId="LiveId" clId="{66057D1B-B8FB-45FC-A1AA-A332D0697C94}"/>
    <pc:docChg chg="modSld sldOrd">
      <pc:chgData name="shanto khan" userId="41d069fc8d5c924e" providerId="LiveId" clId="{66057D1B-B8FB-45FC-A1AA-A332D0697C94}" dt="2018-12-08T15:44:58.108" v="10" actId="1076"/>
      <pc:docMkLst>
        <pc:docMk/>
      </pc:docMkLst>
      <pc:sldChg chg="modSp">
        <pc:chgData name="shanto khan" userId="41d069fc8d5c924e" providerId="LiveId" clId="{66057D1B-B8FB-45FC-A1AA-A332D0697C94}" dt="2018-12-08T15:39:01.223" v="0" actId="1076"/>
        <pc:sldMkLst>
          <pc:docMk/>
          <pc:sldMk cId="35713530" sldId="263"/>
        </pc:sldMkLst>
        <pc:picChg chg="mod">
          <ac:chgData name="shanto khan" userId="41d069fc8d5c924e" providerId="LiveId" clId="{66057D1B-B8FB-45FC-A1AA-A332D0697C94}" dt="2018-12-08T15:39:01.223" v="0" actId="1076"/>
          <ac:picMkLst>
            <pc:docMk/>
            <pc:sldMk cId="35713530" sldId="263"/>
            <ac:picMk id="5" creationId="{D9016681-4B80-45F0-86EF-689E31CF1A9C}"/>
          </ac:picMkLst>
        </pc:picChg>
      </pc:sldChg>
      <pc:sldChg chg="modSp">
        <pc:chgData name="shanto khan" userId="41d069fc8d5c924e" providerId="LiveId" clId="{66057D1B-B8FB-45FC-A1AA-A332D0697C94}" dt="2018-12-08T15:39:08.335" v="1" actId="1076"/>
        <pc:sldMkLst>
          <pc:docMk/>
          <pc:sldMk cId="1031981310" sldId="264"/>
        </pc:sldMkLst>
        <pc:picChg chg="mod">
          <ac:chgData name="shanto khan" userId="41d069fc8d5c924e" providerId="LiveId" clId="{66057D1B-B8FB-45FC-A1AA-A332D0697C94}" dt="2018-12-08T15:39:08.335" v="1" actId="1076"/>
          <ac:picMkLst>
            <pc:docMk/>
            <pc:sldMk cId="1031981310" sldId="264"/>
            <ac:picMk id="5" creationId="{D5EBA36A-9D1E-4E6A-8113-44F3779CB4B3}"/>
          </ac:picMkLst>
        </pc:picChg>
      </pc:sldChg>
      <pc:sldChg chg="modSp">
        <pc:chgData name="shanto khan" userId="41d069fc8d5c924e" providerId="LiveId" clId="{66057D1B-B8FB-45FC-A1AA-A332D0697C94}" dt="2018-12-08T15:42:19.037" v="3" actId="1036"/>
        <pc:sldMkLst>
          <pc:docMk/>
          <pc:sldMk cId="2166982779" sldId="283"/>
        </pc:sldMkLst>
        <pc:picChg chg="mod">
          <ac:chgData name="shanto khan" userId="41d069fc8d5c924e" providerId="LiveId" clId="{66057D1B-B8FB-45FC-A1AA-A332D0697C94}" dt="2018-12-08T15:42:19.037" v="3" actId="1036"/>
          <ac:picMkLst>
            <pc:docMk/>
            <pc:sldMk cId="2166982779" sldId="283"/>
            <ac:picMk id="5" creationId="{D7CD1C5D-4408-48B6-9B6C-734C9CB46AF6}"/>
          </ac:picMkLst>
        </pc:picChg>
      </pc:sldChg>
      <pc:sldChg chg="modSp">
        <pc:chgData name="shanto khan" userId="41d069fc8d5c924e" providerId="LiveId" clId="{66057D1B-B8FB-45FC-A1AA-A332D0697C94}" dt="2018-12-08T15:42:33.993" v="4" actId="1076"/>
        <pc:sldMkLst>
          <pc:docMk/>
          <pc:sldMk cId="623012638" sldId="286"/>
        </pc:sldMkLst>
        <pc:picChg chg="mod">
          <ac:chgData name="shanto khan" userId="41d069fc8d5c924e" providerId="LiveId" clId="{66057D1B-B8FB-45FC-A1AA-A332D0697C94}" dt="2018-12-08T15:42:33.993" v="4" actId="1076"/>
          <ac:picMkLst>
            <pc:docMk/>
            <pc:sldMk cId="623012638" sldId="286"/>
            <ac:picMk id="5" creationId="{85BE6345-CD78-40DF-B646-FB77B2A101BB}"/>
          </ac:picMkLst>
        </pc:picChg>
      </pc:sldChg>
      <pc:sldChg chg="modSp">
        <pc:chgData name="shanto khan" userId="41d069fc8d5c924e" providerId="LiveId" clId="{66057D1B-B8FB-45FC-A1AA-A332D0697C94}" dt="2018-12-08T15:42:46.504" v="5" actId="1076"/>
        <pc:sldMkLst>
          <pc:docMk/>
          <pc:sldMk cId="3734556153" sldId="287"/>
        </pc:sldMkLst>
        <pc:picChg chg="mod">
          <ac:chgData name="shanto khan" userId="41d069fc8d5c924e" providerId="LiveId" clId="{66057D1B-B8FB-45FC-A1AA-A332D0697C94}" dt="2018-12-08T15:42:46.504" v="5" actId="1076"/>
          <ac:picMkLst>
            <pc:docMk/>
            <pc:sldMk cId="3734556153" sldId="287"/>
            <ac:picMk id="17" creationId="{07DCF15B-AA0C-490D-B074-F71FDAE86083}"/>
          </ac:picMkLst>
        </pc:picChg>
      </pc:sldChg>
      <pc:sldChg chg="modSp">
        <pc:chgData name="shanto khan" userId="41d069fc8d5c924e" providerId="LiveId" clId="{66057D1B-B8FB-45FC-A1AA-A332D0697C94}" dt="2018-12-08T15:43:46.573" v="6" actId="1076"/>
        <pc:sldMkLst>
          <pc:docMk/>
          <pc:sldMk cId="3834224159" sldId="292"/>
        </pc:sldMkLst>
        <pc:picChg chg="mod">
          <ac:chgData name="shanto khan" userId="41d069fc8d5c924e" providerId="LiveId" clId="{66057D1B-B8FB-45FC-A1AA-A332D0697C94}" dt="2018-12-08T15:43:46.573" v="6" actId="1076"/>
          <ac:picMkLst>
            <pc:docMk/>
            <pc:sldMk cId="3834224159" sldId="292"/>
            <ac:picMk id="5" creationId="{AF508FAA-B7CB-450F-BC99-90B1D5C83B00}"/>
          </ac:picMkLst>
        </pc:picChg>
      </pc:sldChg>
      <pc:sldChg chg="modSp ord">
        <pc:chgData name="shanto khan" userId="41d069fc8d5c924e" providerId="LiveId" clId="{66057D1B-B8FB-45FC-A1AA-A332D0697C94}" dt="2018-12-08T15:44:01.321" v="9"/>
        <pc:sldMkLst>
          <pc:docMk/>
          <pc:sldMk cId="1383936295" sldId="294"/>
        </pc:sldMkLst>
        <pc:picChg chg="mod">
          <ac:chgData name="shanto khan" userId="41d069fc8d5c924e" providerId="LiveId" clId="{66057D1B-B8FB-45FC-A1AA-A332D0697C94}" dt="2018-12-08T15:43:56.641" v="7" actId="1076"/>
          <ac:picMkLst>
            <pc:docMk/>
            <pc:sldMk cId="1383936295" sldId="294"/>
            <ac:picMk id="5" creationId="{1442000B-42DC-47D7-8CE5-A4F09F6F02BE}"/>
          </ac:picMkLst>
        </pc:picChg>
      </pc:sldChg>
      <pc:sldChg chg="modSp">
        <pc:chgData name="shanto khan" userId="41d069fc8d5c924e" providerId="LiveId" clId="{66057D1B-B8FB-45FC-A1AA-A332D0697C94}" dt="2018-12-08T15:44:58.108" v="10" actId="1076"/>
        <pc:sldMkLst>
          <pc:docMk/>
          <pc:sldMk cId="500482756" sldId="314"/>
        </pc:sldMkLst>
        <pc:picChg chg="mod">
          <ac:chgData name="shanto khan" userId="41d069fc8d5c924e" providerId="LiveId" clId="{66057D1B-B8FB-45FC-A1AA-A332D0697C94}" dt="2018-12-08T15:44:58.108" v="10" actId="1076"/>
          <ac:picMkLst>
            <pc:docMk/>
            <pc:sldMk cId="500482756" sldId="314"/>
            <ac:picMk id="9" creationId="{2F2C9936-C325-4003-9D67-CC6B46E90096}"/>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12-07T12:49:38.754"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E04C33-97E1-429E-A768-1CC02160142D}" type="datetimeFigureOut">
              <a:rPr lang="en-US" smtClean="0"/>
              <a:t>12/14/2018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471003-1220-4B0B-B90C-95B117E9CAE8}" type="slidenum">
              <a:rPr lang="en-US" smtClean="0"/>
              <a:t>‹#›</a:t>
            </a:fld>
            <a:endParaRPr lang="en-US"/>
          </a:p>
        </p:txBody>
      </p:sp>
    </p:spTree>
    <p:extLst>
      <p:ext uri="{BB962C8B-B14F-4D97-AF65-F5344CB8AC3E}">
        <p14:creationId xmlns:p14="http://schemas.microsoft.com/office/powerpoint/2010/main" val="2410556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using System;</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System.Collections.Generic</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System.Linq</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System.Threading.Tasks</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namespace </a:t>
            </a:r>
            <a:r>
              <a:rPr lang="en-US" sz="1200" kern="1200" dirty="0" err="1">
                <a:solidFill>
                  <a:schemeClr val="tx1"/>
                </a:solidFill>
                <a:latin typeface="+mn-lt"/>
                <a:ea typeface="+mn-ea"/>
                <a:cs typeface="+mn-cs"/>
              </a:rPr>
              <a:t>UserRole.Utility</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public class Role</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public const string </a:t>
            </a:r>
            <a:r>
              <a:rPr lang="en-US" sz="1200" kern="1200" dirty="0" err="1">
                <a:solidFill>
                  <a:schemeClr val="tx1"/>
                </a:solidFill>
                <a:latin typeface="+mn-lt"/>
                <a:ea typeface="+mn-ea"/>
                <a:cs typeface="+mn-cs"/>
              </a:rPr>
              <a:t>AdminEndUser</a:t>
            </a:r>
            <a:r>
              <a:rPr lang="en-US" sz="1200" kern="1200" dirty="0">
                <a:solidFill>
                  <a:schemeClr val="tx1"/>
                </a:solidFill>
                <a:latin typeface="+mn-lt"/>
                <a:ea typeface="+mn-ea"/>
                <a:cs typeface="+mn-cs"/>
              </a:rPr>
              <a:t> = "Employee";</a:t>
            </a:r>
          </a:p>
          <a:p>
            <a:r>
              <a:rPr lang="en-US" sz="1200" kern="1200" dirty="0">
                <a:solidFill>
                  <a:schemeClr val="tx1"/>
                </a:solidFill>
                <a:latin typeface="+mn-lt"/>
                <a:ea typeface="+mn-ea"/>
                <a:cs typeface="+mn-cs"/>
              </a:rPr>
              <a:t>        public const string </a:t>
            </a:r>
            <a:r>
              <a:rPr lang="en-US" sz="1200" kern="1200" dirty="0" err="1">
                <a:solidFill>
                  <a:schemeClr val="tx1"/>
                </a:solidFill>
                <a:latin typeface="+mn-lt"/>
                <a:ea typeface="+mn-ea"/>
                <a:cs typeface="+mn-cs"/>
              </a:rPr>
              <a:t>SuperAdminEndUser</a:t>
            </a:r>
            <a:r>
              <a:rPr lang="en-US" sz="1200" kern="1200" dirty="0">
                <a:solidFill>
                  <a:schemeClr val="tx1"/>
                </a:solidFill>
                <a:latin typeface="+mn-lt"/>
                <a:ea typeface="+mn-ea"/>
                <a:cs typeface="+mn-cs"/>
              </a:rPr>
              <a:t> = "Manager";</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BF471003-1220-4B0B-B90C-95B117E9CAE8}" type="slidenum">
              <a:rPr lang="en-US" smtClean="0"/>
              <a:t>8</a:t>
            </a:fld>
            <a:endParaRPr lang="en-US"/>
          </a:p>
        </p:txBody>
      </p:sp>
    </p:spTree>
    <p:extLst>
      <p:ext uri="{BB962C8B-B14F-4D97-AF65-F5344CB8AC3E}">
        <p14:creationId xmlns:p14="http://schemas.microsoft.com/office/powerpoint/2010/main" val="1602146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@model List&lt;</a:t>
            </a:r>
            <a:r>
              <a:rPr lang="en-US" sz="1200" kern="1200" dirty="0" err="1">
                <a:solidFill>
                  <a:schemeClr val="tx1"/>
                </a:solidFill>
                <a:latin typeface="+mn-lt"/>
                <a:ea typeface="+mn-ea"/>
                <a:cs typeface="+mn-cs"/>
              </a:rPr>
              <a:t>UserRole.Models.Products</a:t>
            </a:r>
            <a:r>
              <a:rPr lang="en-US" sz="1200" kern="1200" dirty="0">
                <a:solidFill>
                  <a:schemeClr val="tx1"/>
                </a:solidFill>
                <a:latin typeface="+mn-lt"/>
                <a:ea typeface="+mn-ea"/>
                <a:cs typeface="+mn-cs"/>
              </a:rPr>
              <a:t>&gt;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&lt;</a:t>
            </a:r>
            <a:r>
              <a:rPr lang="en-US" sz="1200" kern="1200" dirty="0" err="1">
                <a:solidFill>
                  <a:schemeClr val="tx1"/>
                </a:solidFill>
                <a:latin typeface="+mn-lt"/>
                <a:ea typeface="+mn-ea"/>
                <a:cs typeface="+mn-cs"/>
              </a:rPr>
              <a:t>br</a:t>
            </a:r>
            <a:r>
              <a:rPr lang="en-US" sz="1200" kern="1200" dirty="0">
                <a:solidFill>
                  <a:schemeClr val="tx1"/>
                </a:solidFill>
                <a:latin typeface="+mn-lt"/>
                <a:ea typeface="+mn-ea"/>
                <a:cs typeface="+mn-cs"/>
              </a:rPr>
              <a:t> /&gt;&lt;</a:t>
            </a:r>
            <a:r>
              <a:rPr lang="en-US" sz="1200" kern="1200" dirty="0" err="1">
                <a:solidFill>
                  <a:schemeClr val="tx1"/>
                </a:solidFill>
                <a:latin typeface="+mn-lt"/>
                <a:ea typeface="+mn-ea"/>
                <a:cs typeface="+mn-cs"/>
              </a:rPr>
              <a:t>br</a:t>
            </a:r>
            <a:r>
              <a:rPr lang="en-US" sz="1200" kern="1200" dirty="0">
                <a:solidFill>
                  <a:schemeClr val="tx1"/>
                </a:solidFill>
                <a:latin typeface="+mn-lt"/>
                <a:ea typeface="+mn-ea"/>
                <a:cs typeface="+mn-cs"/>
              </a:rPr>
              <a:t> /&gt;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&lt;div class="row"&gt;</a:t>
            </a:r>
          </a:p>
          <a:p>
            <a:r>
              <a:rPr lang="en-US" sz="1200" kern="1200" dirty="0">
                <a:solidFill>
                  <a:schemeClr val="tx1"/>
                </a:solidFill>
                <a:latin typeface="+mn-lt"/>
                <a:ea typeface="+mn-ea"/>
                <a:cs typeface="+mn-cs"/>
              </a:rPr>
              <a:t>    @foreach (var product in Model)</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&lt;div class="col-4"&gt;</a:t>
            </a:r>
          </a:p>
          <a:p>
            <a:r>
              <a:rPr lang="en-US" sz="1200" kern="1200" dirty="0">
                <a:solidFill>
                  <a:schemeClr val="tx1"/>
                </a:solidFill>
                <a:latin typeface="+mn-lt"/>
                <a:ea typeface="+mn-ea"/>
                <a:cs typeface="+mn-cs"/>
              </a:rPr>
              <a:t>            &lt;div class="card mb-4"&gt;</a:t>
            </a:r>
          </a:p>
          <a:p>
            <a:r>
              <a:rPr lang="en-US" sz="1200" kern="1200" dirty="0">
                <a:solidFill>
                  <a:schemeClr val="tx1"/>
                </a:solidFill>
                <a:latin typeface="+mn-lt"/>
                <a:ea typeface="+mn-ea"/>
                <a:cs typeface="+mn-cs"/>
              </a:rPr>
              <a:t>                &lt;div class="card-header"&gt;</a:t>
            </a:r>
          </a:p>
          <a:p>
            <a:r>
              <a:rPr lang="en-US" sz="1200" kern="1200" dirty="0">
                <a:solidFill>
                  <a:schemeClr val="tx1"/>
                </a:solidFill>
                <a:latin typeface="+mn-lt"/>
                <a:ea typeface="+mn-ea"/>
                <a:cs typeface="+mn-cs"/>
              </a:rPr>
              <a:t>                    &lt;h4 class="my-0 font-weight-normal"&gt;</a:t>
            </a:r>
          </a:p>
          <a:p>
            <a:r>
              <a:rPr lang="en-US" sz="1200" kern="1200" dirty="0">
                <a:solidFill>
                  <a:schemeClr val="tx1"/>
                </a:solidFill>
                <a:latin typeface="+mn-lt"/>
                <a:ea typeface="+mn-ea"/>
                <a:cs typeface="+mn-cs"/>
              </a:rPr>
              <a:t>                        &lt;label style="font-size:23px;color:steelblue;"&gt;@</a:t>
            </a:r>
            <a:r>
              <a:rPr lang="en-US" sz="1200" kern="1200" dirty="0" err="1">
                <a:solidFill>
                  <a:schemeClr val="tx1"/>
                </a:solidFill>
                <a:latin typeface="+mn-lt"/>
                <a:ea typeface="+mn-ea"/>
                <a:cs typeface="+mn-cs"/>
              </a:rPr>
              <a:t>product.Name</a:t>
            </a:r>
            <a:r>
              <a:rPr lang="en-US" sz="1200" kern="1200" dirty="0">
                <a:solidFill>
                  <a:schemeClr val="tx1"/>
                </a:solidFill>
                <a:latin typeface="+mn-lt"/>
                <a:ea typeface="+mn-ea"/>
                <a:cs typeface="+mn-cs"/>
              </a:rPr>
              <a:t>&lt;/label&gt;</a:t>
            </a:r>
          </a:p>
          <a:p>
            <a:r>
              <a:rPr lang="en-US" sz="1200" kern="1200" dirty="0">
                <a:solidFill>
                  <a:schemeClr val="tx1"/>
                </a:solidFill>
                <a:latin typeface="+mn-lt"/>
                <a:ea typeface="+mn-ea"/>
                <a:cs typeface="+mn-cs"/>
              </a:rPr>
              <a:t>                    &lt;/h4&gt;</a:t>
            </a:r>
          </a:p>
          <a:p>
            <a:r>
              <a:rPr lang="en-US" sz="1200" kern="1200" dirty="0">
                <a:solidFill>
                  <a:schemeClr val="tx1"/>
                </a:solidFill>
                <a:latin typeface="+mn-lt"/>
                <a:ea typeface="+mn-ea"/>
                <a:cs typeface="+mn-cs"/>
              </a:rPr>
              <a:t>                &lt;/div&gt;</a:t>
            </a:r>
          </a:p>
          <a:p>
            <a:r>
              <a:rPr lang="en-US" sz="1200" kern="1200" dirty="0">
                <a:solidFill>
                  <a:schemeClr val="tx1"/>
                </a:solidFill>
                <a:latin typeface="+mn-lt"/>
                <a:ea typeface="+mn-ea"/>
                <a:cs typeface="+mn-cs"/>
              </a:rPr>
              <a:t>               &lt;/div&gt;</a:t>
            </a:r>
          </a:p>
          <a:p>
            <a:r>
              <a:rPr lang="en-US" sz="1200" kern="1200" dirty="0">
                <a:solidFill>
                  <a:schemeClr val="tx1"/>
                </a:solidFill>
                <a:latin typeface="+mn-lt"/>
                <a:ea typeface="+mn-ea"/>
                <a:cs typeface="+mn-cs"/>
              </a:rPr>
              <a:t>            &lt;/div&gt;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&lt;/div&gt;</a:t>
            </a:r>
            <a:endParaRPr lang="en-US" dirty="0"/>
          </a:p>
        </p:txBody>
      </p:sp>
      <p:sp>
        <p:nvSpPr>
          <p:cNvPr id="4" name="Slide Number Placeholder 3"/>
          <p:cNvSpPr>
            <a:spLocks noGrp="1"/>
          </p:cNvSpPr>
          <p:nvPr>
            <p:ph type="sldNum" sz="quarter" idx="5"/>
          </p:nvPr>
        </p:nvSpPr>
        <p:spPr/>
        <p:txBody>
          <a:bodyPr/>
          <a:lstStyle/>
          <a:p>
            <a:fld id="{BF471003-1220-4B0B-B90C-95B117E9CAE8}" type="slidenum">
              <a:rPr lang="en-US" smtClean="0"/>
              <a:t>33</a:t>
            </a:fld>
            <a:endParaRPr lang="en-US"/>
          </a:p>
        </p:txBody>
      </p:sp>
    </p:spTree>
    <p:extLst>
      <p:ext uri="{BB962C8B-B14F-4D97-AF65-F5344CB8AC3E}">
        <p14:creationId xmlns:p14="http://schemas.microsoft.com/office/powerpoint/2010/main" val="3003757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471003-1220-4B0B-B90C-95B117E9CAE8}" type="slidenum">
              <a:rPr lang="en-US" smtClean="0"/>
              <a:t>36</a:t>
            </a:fld>
            <a:endParaRPr lang="en-US"/>
          </a:p>
        </p:txBody>
      </p:sp>
    </p:spTree>
    <p:extLst>
      <p:ext uri="{BB962C8B-B14F-4D97-AF65-F5344CB8AC3E}">
        <p14:creationId xmlns:p14="http://schemas.microsoft.com/office/powerpoint/2010/main" val="2209568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471003-1220-4B0B-B90C-95B117E9CAE8}" type="slidenum">
              <a:rPr lang="en-US" smtClean="0"/>
              <a:t>37</a:t>
            </a:fld>
            <a:endParaRPr lang="en-US"/>
          </a:p>
        </p:txBody>
      </p:sp>
    </p:spTree>
    <p:extLst>
      <p:ext uri="{BB962C8B-B14F-4D97-AF65-F5344CB8AC3E}">
        <p14:creationId xmlns:p14="http://schemas.microsoft.com/office/powerpoint/2010/main" val="1194070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471003-1220-4B0B-B90C-95B117E9CAE8}" type="slidenum">
              <a:rPr lang="en-US" smtClean="0"/>
              <a:t>39</a:t>
            </a:fld>
            <a:endParaRPr lang="en-US"/>
          </a:p>
        </p:txBody>
      </p:sp>
    </p:spTree>
    <p:extLst>
      <p:ext uri="{BB962C8B-B14F-4D97-AF65-F5344CB8AC3E}">
        <p14:creationId xmlns:p14="http://schemas.microsoft.com/office/powerpoint/2010/main" val="2799047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Microsoft.AspNetCore.Identity</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System;</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System.Collections.Generic</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System.ComponentModel.DataAnnotations</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System.ComponentModel.DataAnnotations.Schema</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System.Linq</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System.Threading.Tasks</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namespace </a:t>
            </a:r>
            <a:r>
              <a:rPr lang="en-US" sz="1200" kern="1200" dirty="0" err="1">
                <a:solidFill>
                  <a:schemeClr val="tx1"/>
                </a:solidFill>
                <a:latin typeface="+mn-lt"/>
                <a:ea typeface="+mn-ea"/>
                <a:cs typeface="+mn-cs"/>
              </a:rPr>
              <a:t>UserRole.Models</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public class </a:t>
            </a:r>
            <a:r>
              <a:rPr lang="en-US" sz="1200" kern="1200" dirty="0" err="1">
                <a:solidFill>
                  <a:schemeClr val="tx1"/>
                </a:solidFill>
                <a:latin typeface="+mn-lt"/>
                <a:ea typeface="+mn-ea"/>
                <a:cs typeface="+mn-cs"/>
              </a:rPr>
              <a:t>ApplicationUser</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IdentityUser</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[Display(Name = "Admin Name")]</a:t>
            </a:r>
          </a:p>
          <a:p>
            <a:r>
              <a:rPr lang="en-US" sz="1200" kern="1200" dirty="0">
                <a:solidFill>
                  <a:schemeClr val="tx1"/>
                </a:solidFill>
                <a:latin typeface="+mn-lt"/>
                <a:ea typeface="+mn-ea"/>
                <a:cs typeface="+mn-cs"/>
              </a:rPr>
              <a:t>        public string Name { get; set; }</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NotMapped</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public bool </a:t>
            </a:r>
            <a:r>
              <a:rPr lang="en-US" sz="1200" kern="1200" dirty="0" err="1">
                <a:solidFill>
                  <a:schemeClr val="tx1"/>
                </a:solidFill>
                <a:latin typeface="+mn-lt"/>
                <a:ea typeface="+mn-ea"/>
                <a:cs typeface="+mn-cs"/>
              </a:rPr>
              <a:t>IsSuperAdmin</a:t>
            </a:r>
            <a:r>
              <a:rPr lang="en-US" sz="1200" kern="1200" dirty="0">
                <a:solidFill>
                  <a:schemeClr val="tx1"/>
                </a:solidFill>
                <a:latin typeface="+mn-lt"/>
                <a:ea typeface="+mn-ea"/>
                <a:cs typeface="+mn-cs"/>
              </a:rPr>
              <a:t> { get; set; }</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BF471003-1220-4B0B-B90C-95B117E9CAE8}" type="slidenum">
              <a:rPr lang="en-US" smtClean="0"/>
              <a:t>41</a:t>
            </a:fld>
            <a:endParaRPr lang="en-US"/>
          </a:p>
        </p:txBody>
      </p:sp>
    </p:spTree>
    <p:extLst>
      <p:ext uri="{BB962C8B-B14F-4D97-AF65-F5344CB8AC3E}">
        <p14:creationId xmlns:p14="http://schemas.microsoft.com/office/powerpoint/2010/main" val="2940847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471003-1220-4B0B-B90C-95B117E9CAE8}" type="slidenum">
              <a:rPr lang="en-US" smtClean="0"/>
              <a:t>42</a:t>
            </a:fld>
            <a:endParaRPr lang="en-US"/>
          </a:p>
        </p:txBody>
      </p:sp>
    </p:spTree>
    <p:extLst>
      <p:ext uri="{BB962C8B-B14F-4D97-AF65-F5344CB8AC3E}">
        <p14:creationId xmlns:p14="http://schemas.microsoft.com/office/powerpoint/2010/main" val="3648039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471003-1220-4B0B-B90C-95B117E9CAE8}" type="slidenum">
              <a:rPr lang="en-US" smtClean="0"/>
              <a:t>43</a:t>
            </a:fld>
            <a:endParaRPr lang="en-US"/>
          </a:p>
        </p:txBody>
      </p:sp>
    </p:spTree>
    <p:extLst>
      <p:ext uri="{BB962C8B-B14F-4D97-AF65-F5344CB8AC3E}">
        <p14:creationId xmlns:p14="http://schemas.microsoft.com/office/powerpoint/2010/main" val="574446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using System;</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System.Collections.Generic</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System.ComponentModel.DataAnnotations</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System.Text.Encodings.Web</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System.Threading.Tasks</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Microsoft.AspNetCore.Authorization</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Microsoft.AspNetCore.Identity</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Microsoft.AspNetCore.Identity.UI.Services</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Microsoft.AspNetCore.Mvc</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Microsoft.AspNetCore.Mvc.RazorPages</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Microsoft.Extensions.Logging</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UserRole.Models</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UserRole.Utility</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namespace </a:t>
            </a:r>
            <a:r>
              <a:rPr lang="en-US" sz="1200" kern="1200" dirty="0" err="1">
                <a:solidFill>
                  <a:schemeClr val="tx1"/>
                </a:solidFill>
                <a:latin typeface="+mn-lt"/>
                <a:ea typeface="+mn-ea"/>
                <a:cs typeface="+mn-cs"/>
              </a:rPr>
              <a:t>UserRole.Areas.Identity.Pages.Account</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AllowAnonymous</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public class </a:t>
            </a:r>
            <a:r>
              <a:rPr lang="en-US" sz="1200" kern="1200" dirty="0" err="1">
                <a:solidFill>
                  <a:schemeClr val="tx1"/>
                </a:solidFill>
                <a:latin typeface="+mn-lt"/>
                <a:ea typeface="+mn-ea"/>
                <a:cs typeface="+mn-cs"/>
              </a:rPr>
              <a:t>RegisterModel</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PageModel</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private </a:t>
            </a:r>
            <a:r>
              <a:rPr lang="en-US" sz="1200" kern="1200" dirty="0" err="1">
                <a:solidFill>
                  <a:schemeClr val="tx1"/>
                </a:solidFill>
                <a:latin typeface="+mn-lt"/>
                <a:ea typeface="+mn-ea"/>
                <a:cs typeface="+mn-cs"/>
              </a:rPr>
              <a:t>readonly</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SignInManager</a:t>
            </a:r>
            <a:r>
              <a:rPr lang="en-US" sz="1200" kern="1200" dirty="0">
                <a:solidFill>
                  <a:schemeClr val="tx1"/>
                </a:solidFill>
                <a:latin typeface="+mn-lt"/>
                <a:ea typeface="+mn-ea"/>
                <a:cs typeface="+mn-cs"/>
              </a:rPr>
              <a:t>&lt;</a:t>
            </a:r>
            <a:r>
              <a:rPr lang="en-US" sz="1200" kern="1200" dirty="0" err="1">
                <a:solidFill>
                  <a:schemeClr val="tx1"/>
                </a:solidFill>
                <a:latin typeface="+mn-lt"/>
                <a:ea typeface="+mn-ea"/>
                <a:cs typeface="+mn-cs"/>
              </a:rPr>
              <a:t>IdentityUser</a:t>
            </a:r>
            <a:r>
              <a:rPr lang="en-US" sz="1200" kern="1200" dirty="0">
                <a:solidFill>
                  <a:schemeClr val="tx1"/>
                </a:solidFill>
                <a:latin typeface="+mn-lt"/>
                <a:ea typeface="+mn-ea"/>
                <a:cs typeface="+mn-cs"/>
              </a:rPr>
              <a:t>&gt; _</a:t>
            </a:r>
            <a:r>
              <a:rPr lang="en-US" sz="1200" kern="1200" dirty="0" err="1">
                <a:solidFill>
                  <a:schemeClr val="tx1"/>
                </a:solidFill>
                <a:latin typeface="+mn-lt"/>
                <a:ea typeface="+mn-ea"/>
                <a:cs typeface="+mn-cs"/>
              </a:rPr>
              <a:t>signInManager</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private </a:t>
            </a:r>
            <a:r>
              <a:rPr lang="en-US" sz="1200" kern="1200" dirty="0" err="1">
                <a:solidFill>
                  <a:schemeClr val="tx1"/>
                </a:solidFill>
                <a:latin typeface="+mn-lt"/>
                <a:ea typeface="+mn-ea"/>
                <a:cs typeface="+mn-cs"/>
              </a:rPr>
              <a:t>readonly</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UserManager</a:t>
            </a:r>
            <a:r>
              <a:rPr lang="en-US" sz="1200" kern="1200" dirty="0">
                <a:solidFill>
                  <a:schemeClr val="tx1"/>
                </a:solidFill>
                <a:latin typeface="+mn-lt"/>
                <a:ea typeface="+mn-ea"/>
                <a:cs typeface="+mn-cs"/>
              </a:rPr>
              <a:t>&lt;</a:t>
            </a:r>
            <a:r>
              <a:rPr lang="en-US" sz="1200" kern="1200" dirty="0" err="1">
                <a:solidFill>
                  <a:schemeClr val="tx1"/>
                </a:solidFill>
                <a:latin typeface="+mn-lt"/>
                <a:ea typeface="+mn-ea"/>
                <a:cs typeface="+mn-cs"/>
              </a:rPr>
              <a:t>IdentityUser</a:t>
            </a:r>
            <a:r>
              <a:rPr lang="en-US" sz="1200" kern="1200" dirty="0">
                <a:solidFill>
                  <a:schemeClr val="tx1"/>
                </a:solidFill>
                <a:latin typeface="+mn-lt"/>
                <a:ea typeface="+mn-ea"/>
                <a:cs typeface="+mn-cs"/>
              </a:rPr>
              <a:t>&gt; _</a:t>
            </a:r>
            <a:r>
              <a:rPr lang="en-US" sz="1200" kern="1200" dirty="0" err="1">
                <a:solidFill>
                  <a:schemeClr val="tx1"/>
                </a:solidFill>
                <a:latin typeface="+mn-lt"/>
                <a:ea typeface="+mn-ea"/>
                <a:cs typeface="+mn-cs"/>
              </a:rPr>
              <a:t>userManager</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private </a:t>
            </a:r>
            <a:r>
              <a:rPr lang="en-US" sz="1200" kern="1200" dirty="0" err="1">
                <a:solidFill>
                  <a:schemeClr val="tx1"/>
                </a:solidFill>
                <a:latin typeface="+mn-lt"/>
                <a:ea typeface="+mn-ea"/>
                <a:cs typeface="+mn-cs"/>
              </a:rPr>
              <a:t>readonly</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ILogger</a:t>
            </a:r>
            <a:r>
              <a:rPr lang="en-US" sz="1200" kern="1200" dirty="0">
                <a:solidFill>
                  <a:schemeClr val="tx1"/>
                </a:solidFill>
                <a:latin typeface="+mn-lt"/>
                <a:ea typeface="+mn-ea"/>
                <a:cs typeface="+mn-cs"/>
              </a:rPr>
              <a:t>&lt;</a:t>
            </a:r>
            <a:r>
              <a:rPr lang="en-US" sz="1200" kern="1200" dirty="0" err="1">
                <a:solidFill>
                  <a:schemeClr val="tx1"/>
                </a:solidFill>
                <a:latin typeface="+mn-lt"/>
                <a:ea typeface="+mn-ea"/>
                <a:cs typeface="+mn-cs"/>
              </a:rPr>
              <a:t>RegisterModel</a:t>
            </a:r>
            <a:r>
              <a:rPr lang="en-US" sz="1200" kern="1200" dirty="0">
                <a:solidFill>
                  <a:schemeClr val="tx1"/>
                </a:solidFill>
                <a:latin typeface="+mn-lt"/>
                <a:ea typeface="+mn-ea"/>
                <a:cs typeface="+mn-cs"/>
              </a:rPr>
              <a:t>&gt; _logger;</a:t>
            </a:r>
          </a:p>
          <a:p>
            <a:r>
              <a:rPr lang="en-US" sz="1200" kern="1200" dirty="0">
                <a:solidFill>
                  <a:schemeClr val="tx1"/>
                </a:solidFill>
                <a:latin typeface="+mn-lt"/>
                <a:ea typeface="+mn-ea"/>
                <a:cs typeface="+mn-cs"/>
              </a:rPr>
              <a:t>        private </a:t>
            </a:r>
            <a:r>
              <a:rPr lang="en-US" sz="1200" kern="1200" dirty="0" err="1">
                <a:solidFill>
                  <a:schemeClr val="tx1"/>
                </a:solidFill>
                <a:latin typeface="+mn-lt"/>
                <a:ea typeface="+mn-ea"/>
                <a:cs typeface="+mn-cs"/>
              </a:rPr>
              <a:t>readonly</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IEmailSender</a:t>
            </a:r>
            <a:r>
              <a:rPr lang="en-US" sz="1200" kern="1200" dirty="0">
                <a:solidFill>
                  <a:schemeClr val="tx1"/>
                </a:solidFill>
                <a:latin typeface="+mn-lt"/>
                <a:ea typeface="+mn-ea"/>
                <a:cs typeface="+mn-cs"/>
              </a:rPr>
              <a:t> _</a:t>
            </a:r>
            <a:r>
              <a:rPr lang="en-US" sz="1200" kern="1200" dirty="0" err="1">
                <a:solidFill>
                  <a:schemeClr val="tx1"/>
                </a:solidFill>
                <a:latin typeface="+mn-lt"/>
                <a:ea typeface="+mn-ea"/>
                <a:cs typeface="+mn-cs"/>
              </a:rPr>
              <a:t>emailSender</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private </a:t>
            </a:r>
            <a:r>
              <a:rPr lang="en-US" sz="1200" kern="1200" dirty="0" err="1">
                <a:solidFill>
                  <a:schemeClr val="tx1"/>
                </a:solidFill>
                <a:latin typeface="+mn-lt"/>
                <a:ea typeface="+mn-ea"/>
                <a:cs typeface="+mn-cs"/>
              </a:rPr>
              <a:t>readonly</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RoleManager</a:t>
            </a:r>
            <a:r>
              <a:rPr lang="en-US" sz="1200" kern="1200" dirty="0">
                <a:solidFill>
                  <a:schemeClr val="tx1"/>
                </a:solidFill>
                <a:latin typeface="+mn-lt"/>
                <a:ea typeface="+mn-ea"/>
                <a:cs typeface="+mn-cs"/>
              </a:rPr>
              <a:t>&lt;</a:t>
            </a:r>
            <a:r>
              <a:rPr lang="en-US" sz="1200" kern="1200" dirty="0" err="1">
                <a:solidFill>
                  <a:schemeClr val="tx1"/>
                </a:solidFill>
                <a:latin typeface="+mn-lt"/>
                <a:ea typeface="+mn-ea"/>
                <a:cs typeface="+mn-cs"/>
              </a:rPr>
              <a:t>IdentityRole</a:t>
            </a:r>
            <a:r>
              <a:rPr lang="en-US" sz="1200" kern="1200" dirty="0">
                <a:solidFill>
                  <a:schemeClr val="tx1"/>
                </a:solidFill>
                <a:latin typeface="+mn-lt"/>
                <a:ea typeface="+mn-ea"/>
                <a:cs typeface="+mn-cs"/>
              </a:rPr>
              <a:t>&gt; _</a:t>
            </a:r>
            <a:r>
              <a:rPr lang="en-US" sz="1200" kern="1200" dirty="0" err="1">
                <a:solidFill>
                  <a:schemeClr val="tx1"/>
                </a:solidFill>
                <a:latin typeface="+mn-lt"/>
                <a:ea typeface="+mn-ea"/>
                <a:cs typeface="+mn-cs"/>
              </a:rPr>
              <a:t>roleManager</a:t>
            </a:r>
            <a:r>
              <a:rPr lang="en-US" sz="1200" kern="1200" dirty="0">
                <a:solidFill>
                  <a:schemeClr val="tx1"/>
                </a:solidFill>
                <a:latin typeface="+mn-lt"/>
                <a:ea typeface="+mn-ea"/>
                <a:cs typeface="+mn-cs"/>
              </a:rPr>
              <a:t>;  //adding roles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public </a:t>
            </a:r>
            <a:r>
              <a:rPr lang="en-US" sz="1200" kern="1200" dirty="0" err="1">
                <a:solidFill>
                  <a:schemeClr val="tx1"/>
                </a:solidFill>
                <a:latin typeface="+mn-lt"/>
                <a:ea typeface="+mn-ea"/>
                <a:cs typeface="+mn-cs"/>
              </a:rPr>
              <a:t>RegisterModel</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UserManager</a:t>
            </a:r>
            <a:r>
              <a:rPr lang="en-US" sz="1200" kern="1200" dirty="0">
                <a:solidFill>
                  <a:schemeClr val="tx1"/>
                </a:solidFill>
                <a:latin typeface="+mn-lt"/>
                <a:ea typeface="+mn-ea"/>
                <a:cs typeface="+mn-cs"/>
              </a:rPr>
              <a:t>&lt;</a:t>
            </a:r>
            <a:r>
              <a:rPr lang="en-US" sz="1200" kern="1200" dirty="0" err="1">
                <a:solidFill>
                  <a:schemeClr val="tx1"/>
                </a:solidFill>
                <a:latin typeface="+mn-lt"/>
                <a:ea typeface="+mn-ea"/>
                <a:cs typeface="+mn-cs"/>
              </a:rPr>
              <a:t>IdentityUser</a:t>
            </a:r>
            <a:r>
              <a:rPr lang="en-US" sz="1200" kern="1200" dirty="0">
                <a:solidFill>
                  <a:schemeClr val="tx1"/>
                </a:solidFill>
                <a:latin typeface="+mn-lt"/>
                <a:ea typeface="+mn-ea"/>
                <a:cs typeface="+mn-cs"/>
              </a:rPr>
              <a:t>&gt; </a:t>
            </a:r>
            <a:r>
              <a:rPr lang="en-US" sz="1200" kern="1200" dirty="0" err="1">
                <a:solidFill>
                  <a:schemeClr val="tx1"/>
                </a:solidFill>
                <a:latin typeface="+mn-lt"/>
                <a:ea typeface="+mn-ea"/>
                <a:cs typeface="+mn-cs"/>
              </a:rPr>
              <a:t>userManager</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SignInManager</a:t>
            </a:r>
            <a:r>
              <a:rPr lang="en-US" sz="1200" kern="1200" dirty="0">
                <a:solidFill>
                  <a:schemeClr val="tx1"/>
                </a:solidFill>
                <a:latin typeface="+mn-lt"/>
                <a:ea typeface="+mn-ea"/>
                <a:cs typeface="+mn-cs"/>
              </a:rPr>
              <a:t>&lt;</a:t>
            </a:r>
            <a:r>
              <a:rPr lang="en-US" sz="1200" kern="1200" dirty="0" err="1">
                <a:solidFill>
                  <a:schemeClr val="tx1"/>
                </a:solidFill>
                <a:latin typeface="+mn-lt"/>
                <a:ea typeface="+mn-ea"/>
                <a:cs typeface="+mn-cs"/>
              </a:rPr>
              <a:t>IdentityUser</a:t>
            </a:r>
            <a:r>
              <a:rPr lang="en-US" sz="1200" kern="1200" dirty="0">
                <a:solidFill>
                  <a:schemeClr val="tx1"/>
                </a:solidFill>
                <a:latin typeface="+mn-lt"/>
                <a:ea typeface="+mn-ea"/>
                <a:cs typeface="+mn-cs"/>
              </a:rPr>
              <a:t>&gt; </a:t>
            </a:r>
            <a:r>
              <a:rPr lang="en-US" sz="1200" kern="1200" dirty="0" err="1">
                <a:solidFill>
                  <a:schemeClr val="tx1"/>
                </a:solidFill>
                <a:latin typeface="+mn-lt"/>
                <a:ea typeface="+mn-ea"/>
                <a:cs typeface="+mn-cs"/>
              </a:rPr>
              <a:t>signInManager</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ILogger</a:t>
            </a:r>
            <a:r>
              <a:rPr lang="en-US" sz="1200" kern="1200" dirty="0">
                <a:solidFill>
                  <a:schemeClr val="tx1"/>
                </a:solidFill>
                <a:latin typeface="+mn-lt"/>
                <a:ea typeface="+mn-ea"/>
                <a:cs typeface="+mn-cs"/>
              </a:rPr>
              <a:t>&lt;</a:t>
            </a:r>
            <a:r>
              <a:rPr lang="en-US" sz="1200" kern="1200" dirty="0" err="1">
                <a:solidFill>
                  <a:schemeClr val="tx1"/>
                </a:solidFill>
                <a:latin typeface="+mn-lt"/>
                <a:ea typeface="+mn-ea"/>
                <a:cs typeface="+mn-cs"/>
              </a:rPr>
              <a:t>RegisterModel</a:t>
            </a:r>
            <a:r>
              <a:rPr lang="en-US" sz="1200" kern="1200" dirty="0">
                <a:solidFill>
                  <a:schemeClr val="tx1"/>
                </a:solidFill>
                <a:latin typeface="+mn-lt"/>
                <a:ea typeface="+mn-ea"/>
                <a:cs typeface="+mn-cs"/>
              </a:rPr>
              <a:t>&gt; logger,</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IEmailSender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emailSender</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RoleManager</a:t>
            </a:r>
            <a:r>
              <a:rPr lang="en-US" sz="1200" kern="1200" dirty="0">
                <a:solidFill>
                  <a:schemeClr val="tx1"/>
                </a:solidFill>
                <a:latin typeface="+mn-lt"/>
                <a:ea typeface="+mn-ea"/>
                <a:cs typeface="+mn-cs"/>
              </a:rPr>
              <a:t>&lt;</a:t>
            </a:r>
            <a:r>
              <a:rPr lang="en-US" sz="1200" kern="1200" dirty="0" err="1">
                <a:solidFill>
                  <a:schemeClr val="tx1"/>
                </a:solidFill>
                <a:latin typeface="+mn-lt"/>
                <a:ea typeface="+mn-ea"/>
                <a:cs typeface="+mn-cs"/>
              </a:rPr>
              <a:t>IdentityRole</a:t>
            </a:r>
            <a:r>
              <a:rPr lang="en-US" sz="1200" kern="1200" dirty="0">
                <a:solidFill>
                  <a:schemeClr val="tx1"/>
                </a:solidFill>
                <a:latin typeface="+mn-lt"/>
                <a:ea typeface="+mn-ea"/>
                <a:cs typeface="+mn-cs"/>
              </a:rPr>
              <a:t>&gt; </a:t>
            </a:r>
            <a:r>
              <a:rPr lang="en-US" sz="1200" kern="1200" dirty="0" err="1">
                <a:solidFill>
                  <a:schemeClr val="tx1"/>
                </a:solidFill>
                <a:latin typeface="+mn-lt"/>
                <a:ea typeface="+mn-ea"/>
                <a:cs typeface="+mn-cs"/>
              </a:rPr>
              <a:t>roleManager</a:t>
            </a:r>
            <a:r>
              <a:rPr lang="en-US" sz="1200" kern="1200" dirty="0">
                <a:solidFill>
                  <a:schemeClr val="tx1"/>
                </a:solidFill>
                <a:latin typeface="+mn-lt"/>
                <a:ea typeface="+mn-ea"/>
                <a:cs typeface="+mn-cs"/>
              </a:rPr>
              <a:t> )//dependency injection for role manager)</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_</a:t>
            </a:r>
            <a:r>
              <a:rPr lang="en-US" sz="1200" kern="1200" dirty="0" err="1">
                <a:solidFill>
                  <a:schemeClr val="tx1"/>
                </a:solidFill>
                <a:latin typeface="+mn-lt"/>
                <a:ea typeface="+mn-ea"/>
                <a:cs typeface="+mn-cs"/>
              </a:rPr>
              <a:t>userManager</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userManager</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_</a:t>
            </a:r>
            <a:r>
              <a:rPr lang="en-US" sz="1200" kern="1200" dirty="0" err="1">
                <a:solidFill>
                  <a:schemeClr val="tx1"/>
                </a:solidFill>
                <a:latin typeface="+mn-lt"/>
                <a:ea typeface="+mn-ea"/>
                <a:cs typeface="+mn-cs"/>
              </a:rPr>
              <a:t>signInManager</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signInManager</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_logger = logger;</a:t>
            </a:r>
          </a:p>
          <a:p>
            <a:r>
              <a:rPr lang="en-US" sz="1200" kern="1200" dirty="0">
                <a:solidFill>
                  <a:schemeClr val="tx1"/>
                </a:solidFill>
                <a:latin typeface="+mn-lt"/>
                <a:ea typeface="+mn-ea"/>
                <a:cs typeface="+mn-cs"/>
              </a:rPr>
              <a:t>            _</a:t>
            </a:r>
            <a:r>
              <a:rPr lang="en-US" sz="1200" kern="1200" dirty="0" err="1">
                <a:solidFill>
                  <a:schemeClr val="tx1"/>
                </a:solidFill>
                <a:latin typeface="+mn-lt"/>
                <a:ea typeface="+mn-ea"/>
                <a:cs typeface="+mn-cs"/>
              </a:rPr>
              <a:t>emailSender</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emailSender</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_</a:t>
            </a:r>
            <a:r>
              <a:rPr lang="en-US" sz="1200" kern="1200" dirty="0" err="1">
                <a:solidFill>
                  <a:schemeClr val="tx1"/>
                </a:solidFill>
                <a:latin typeface="+mn-lt"/>
                <a:ea typeface="+mn-ea"/>
                <a:cs typeface="+mn-cs"/>
              </a:rPr>
              <a:t>roleManager</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roleManager</a:t>
            </a:r>
            <a:r>
              <a:rPr lang="en-US" sz="1200" kern="1200" dirty="0">
                <a:solidFill>
                  <a:schemeClr val="tx1"/>
                </a:solidFill>
                <a:latin typeface="+mn-lt"/>
                <a:ea typeface="+mn-ea"/>
                <a:cs typeface="+mn-cs"/>
              </a:rPr>
              <a:t>;       // role manager assigned</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BindProperty</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public </a:t>
            </a:r>
            <a:r>
              <a:rPr lang="en-US" sz="1200" kern="1200" dirty="0" err="1">
                <a:solidFill>
                  <a:schemeClr val="tx1"/>
                </a:solidFill>
                <a:latin typeface="+mn-lt"/>
                <a:ea typeface="+mn-ea"/>
                <a:cs typeface="+mn-cs"/>
              </a:rPr>
              <a:t>InputModel</a:t>
            </a:r>
            <a:r>
              <a:rPr lang="en-US" sz="1200" kern="1200" dirty="0">
                <a:solidFill>
                  <a:schemeClr val="tx1"/>
                </a:solidFill>
                <a:latin typeface="+mn-lt"/>
                <a:ea typeface="+mn-ea"/>
                <a:cs typeface="+mn-cs"/>
              </a:rPr>
              <a:t> Input { get; set;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public string </a:t>
            </a:r>
            <a:r>
              <a:rPr lang="en-US" sz="1200" kern="1200" dirty="0" err="1">
                <a:solidFill>
                  <a:schemeClr val="tx1"/>
                </a:solidFill>
                <a:latin typeface="+mn-lt"/>
                <a:ea typeface="+mn-ea"/>
                <a:cs typeface="+mn-cs"/>
              </a:rPr>
              <a:t>ReturnUrl</a:t>
            </a:r>
            <a:r>
              <a:rPr lang="en-US" sz="1200" kern="1200" dirty="0">
                <a:solidFill>
                  <a:schemeClr val="tx1"/>
                </a:solidFill>
                <a:latin typeface="+mn-lt"/>
                <a:ea typeface="+mn-ea"/>
                <a:cs typeface="+mn-cs"/>
              </a:rPr>
              <a:t> { get; set;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public class </a:t>
            </a:r>
            <a:r>
              <a:rPr lang="en-US" sz="1200" kern="1200" dirty="0" err="1">
                <a:solidFill>
                  <a:schemeClr val="tx1"/>
                </a:solidFill>
                <a:latin typeface="+mn-lt"/>
                <a:ea typeface="+mn-ea"/>
                <a:cs typeface="+mn-cs"/>
              </a:rPr>
              <a:t>InputModel</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[Required]</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EmailAddress</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[Display(Name = "Email")]</a:t>
            </a:r>
          </a:p>
          <a:p>
            <a:r>
              <a:rPr lang="en-US" sz="1200" kern="1200" dirty="0">
                <a:solidFill>
                  <a:schemeClr val="tx1"/>
                </a:solidFill>
                <a:latin typeface="+mn-lt"/>
                <a:ea typeface="+mn-ea"/>
                <a:cs typeface="+mn-cs"/>
              </a:rPr>
              <a:t>            public string Email { get; set;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[Required]</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StringLength</a:t>
            </a:r>
            <a:r>
              <a:rPr lang="en-US" sz="1200" kern="1200" dirty="0">
                <a:solidFill>
                  <a:schemeClr val="tx1"/>
                </a:solidFill>
                <a:latin typeface="+mn-lt"/>
                <a:ea typeface="+mn-ea"/>
                <a:cs typeface="+mn-cs"/>
              </a:rPr>
              <a:t>(100, </a:t>
            </a:r>
            <a:r>
              <a:rPr lang="en-US" sz="1200" kern="1200" dirty="0" err="1">
                <a:solidFill>
                  <a:schemeClr val="tx1"/>
                </a:solidFill>
                <a:latin typeface="+mn-lt"/>
                <a:ea typeface="+mn-ea"/>
                <a:cs typeface="+mn-cs"/>
              </a:rPr>
              <a:t>ErrorMessage</a:t>
            </a:r>
            <a:r>
              <a:rPr lang="en-US" sz="1200" kern="1200" dirty="0">
                <a:solidFill>
                  <a:schemeClr val="tx1"/>
                </a:solidFill>
                <a:latin typeface="+mn-lt"/>
                <a:ea typeface="+mn-ea"/>
                <a:cs typeface="+mn-cs"/>
              </a:rPr>
              <a:t> = "The {0} must be at least {2} and at max {1} characters long.", </a:t>
            </a:r>
            <a:r>
              <a:rPr lang="en-US" sz="1200" kern="1200" dirty="0" err="1">
                <a:solidFill>
                  <a:schemeClr val="tx1"/>
                </a:solidFill>
                <a:latin typeface="+mn-lt"/>
                <a:ea typeface="+mn-ea"/>
                <a:cs typeface="+mn-cs"/>
              </a:rPr>
              <a:t>MinimumLength</a:t>
            </a:r>
            <a:r>
              <a:rPr lang="en-US" sz="1200" kern="1200" dirty="0">
                <a:solidFill>
                  <a:schemeClr val="tx1"/>
                </a:solidFill>
                <a:latin typeface="+mn-lt"/>
                <a:ea typeface="+mn-ea"/>
                <a:cs typeface="+mn-cs"/>
              </a:rPr>
              <a:t> = 6)]</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DataType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DataType.Password</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[Display(Name = "Password")]</a:t>
            </a:r>
          </a:p>
          <a:p>
            <a:r>
              <a:rPr lang="en-US" sz="1200" kern="1200" dirty="0">
                <a:solidFill>
                  <a:schemeClr val="tx1"/>
                </a:solidFill>
                <a:latin typeface="+mn-lt"/>
                <a:ea typeface="+mn-ea"/>
                <a:cs typeface="+mn-cs"/>
              </a:rPr>
              <a:t>            public string Password { get; set;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DataType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DataType.Password</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[Display(Name = "Confirm password")]</a:t>
            </a:r>
          </a:p>
          <a:p>
            <a:r>
              <a:rPr lang="en-US" sz="1200" kern="1200" dirty="0">
                <a:solidFill>
                  <a:schemeClr val="tx1"/>
                </a:solidFill>
                <a:latin typeface="+mn-lt"/>
                <a:ea typeface="+mn-ea"/>
                <a:cs typeface="+mn-cs"/>
              </a:rPr>
              <a:t>            [Compare("Password", </a:t>
            </a:r>
            <a:r>
              <a:rPr lang="en-US" sz="1200" kern="1200" dirty="0" err="1">
                <a:solidFill>
                  <a:schemeClr val="tx1"/>
                </a:solidFill>
                <a:latin typeface="+mn-lt"/>
                <a:ea typeface="+mn-ea"/>
                <a:cs typeface="+mn-cs"/>
              </a:rPr>
              <a:t>ErrorMessage</a:t>
            </a:r>
            <a:r>
              <a:rPr lang="en-US" sz="1200" kern="1200" dirty="0">
                <a:solidFill>
                  <a:schemeClr val="tx1"/>
                </a:solidFill>
                <a:latin typeface="+mn-lt"/>
                <a:ea typeface="+mn-ea"/>
                <a:cs typeface="+mn-cs"/>
              </a:rPr>
              <a:t> = "The password and confirmation password do not match.")]</a:t>
            </a:r>
          </a:p>
          <a:p>
            <a:r>
              <a:rPr lang="en-US" sz="1200" kern="1200" dirty="0">
                <a:solidFill>
                  <a:schemeClr val="tx1"/>
                </a:solidFill>
                <a:latin typeface="+mn-lt"/>
                <a:ea typeface="+mn-ea"/>
                <a:cs typeface="+mn-cs"/>
              </a:rPr>
              <a:t>            public string </a:t>
            </a:r>
            <a:r>
              <a:rPr lang="en-US" sz="1200" kern="1200" dirty="0" err="1">
                <a:solidFill>
                  <a:schemeClr val="tx1"/>
                </a:solidFill>
                <a:latin typeface="+mn-lt"/>
                <a:ea typeface="+mn-ea"/>
                <a:cs typeface="+mn-cs"/>
              </a:rPr>
              <a:t>ConfirmPassword</a:t>
            </a:r>
            <a:r>
              <a:rPr lang="en-US" sz="1200" kern="1200" dirty="0">
                <a:solidFill>
                  <a:schemeClr val="tx1"/>
                </a:solidFill>
                <a:latin typeface="+mn-lt"/>
                <a:ea typeface="+mn-ea"/>
                <a:cs typeface="+mn-cs"/>
              </a:rPr>
              <a:t> { get; set; }</a:t>
            </a:r>
          </a:p>
          <a:p>
            <a:r>
              <a:rPr lang="en-US" sz="1200" kern="1200" dirty="0">
                <a:solidFill>
                  <a:schemeClr val="tx1"/>
                </a:solidFill>
                <a:latin typeface="+mn-lt"/>
                <a:ea typeface="+mn-ea"/>
                <a:cs typeface="+mn-cs"/>
              </a:rPr>
              <a:t>            [Required]</a:t>
            </a:r>
          </a:p>
          <a:p>
            <a:r>
              <a:rPr lang="en-US" sz="1200" kern="1200" dirty="0">
                <a:solidFill>
                  <a:schemeClr val="tx1"/>
                </a:solidFill>
                <a:latin typeface="+mn-lt"/>
                <a:ea typeface="+mn-ea"/>
                <a:cs typeface="+mn-cs"/>
              </a:rPr>
              <a:t>            [Display(Name = "Manager")]</a:t>
            </a:r>
          </a:p>
          <a:p>
            <a:r>
              <a:rPr lang="en-US" sz="1200" kern="1200" dirty="0">
                <a:solidFill>
                  <a:schemeClr val="tx1"/>
                </a:solidFill>
                <a:latin typeface="+mn-lt"/>
                <a:ea typeface="+mn-ea"/>
                <a:cs typeface="+mn-cs"/>
              </a:rPr>
              <a:t>            public bool </a:t>
            </a:r>
            <a:r>
              <a:rPr lang="en-US" sz="1200" kern="1200" dirty="0" err="1">
                <a:solidFill>
                  <a:schemeClr val="tx1"/>
                </a:solidFill>
                <a:latin typeface="+mn-lt"/>
                <a:ea typeface="+mn-ea"/>
                <a:cs typeface="+mn-cs"/>
              </a:rPr>
              <a:t>IsSuperAdmin</a:t>
            </a:r>
            <a:r>
              <a:rPr lang="en-US" sz="1200" kern="1200" dirty="0">
                <a:solidFill>
                  <a:schemeClr val="tx1"/>
                </a:solidFill>
                <a:latin typeface="+mn-lt"/>
                <a:ea typeface="+mn-ea"/>
                <a:cs typeface="+mn-cs"/>
              </a:rPr>
              <a:t> { get; set; }</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public void </a:t>
            </a:r>
            <a:r>
              <a:rPr lang="en-US" sz="1200" kern="1200" dirty="0" err="1">
                <a:solidFill>
                  <a:schemeClr val="tx1"/>
                </a:solidFill>
                <a:latin typeface="+mn-lt"/>
                <a:ea typeface="+mn-ea"/>
                <a:cs typeface="+mn-cs"/>
              </a:rPr>
              <a:t>OnGet</a:t>
            </a:r>
            <a:r>
              <a:rPr lang="en-US" sz="1200" kern="1200" dirty="0">
                <a:solidFill>
                  <a:schemeClr val="tx1"/>
                </a:solidFill>
                <a:latin typeface="+mn-lt"/>
                <a:ea typeface="+mn-ea"/>
                <a:cs typeface="+mn-cs"/>
              </a:rPr>
              <a:t>(string </a:t>
            </a:r>
            <a:r>
              <a:rPr lang="en-US" sz="1200" kern="1200" dirty="0" err="1">
                <a:solidFill>
                  <a:schemeClr val="tx1"/>
                </a:solidFill>
                <a:latin typeface="+mn-lt"/>
                <a:ea typeface="+mn-ea"/>
                <a:cs typeface="+mn-cs"/>
              </a:rPr>
              <a:t>returnUrl</a:t>
            </a:r>
            <a:r>
              <a:rPr lang="en-US" sz="1200" kern="1200" dirty="0">
                <a:solidFill>
                  <a:schemeClr val="tx1"/>
                </a:solidFill>
                <a:latin typeface="+mn-lt"/>
                <a:ea typeface="+mn-ea"/>
                <a:cs typeface="+mn-cs"/>
              </a:rPr>
              <a:t> = null)</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ReturnUrl</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returnUrl</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public async Task&lt;</a:t>
            </a:r>
            <a:r>
              <a:rPr lang="en-US" sz="1200" kern="1200" dirty="0" err="1">
                <a:solidFill>
                  <a:schemeClr val="tx1"/>
                </a:solidFill>
                <a:latin typeface="+mn-lt"/>
                <a:ea typeface="+mn-ea"/>
                <a:cs typeface="+mn-cs"/>
              </a:rPr>
              <a:t>IActionResult</a:t>
            </a:r>
            <a:r>
              <a:rPr lang="en-US" sz="1200" kern="1200" dirty="0">
                <a:solidFill>
                  <a:schemeClr val="tx1"/>
                </a:solidFill>
                <a:latin typeface="+mn-lt"/>
                <a:ea typeface="+mn-ea"/>
                <a:cs typeface="+mn-cs"/>
              </a:rPr>
              <a:t>&gt; </a:t>
            </a:r>
            <a:r>
              <a:rPr lang="en-US" sz="1200" kern="1200" dirty="0" err="1">
                <a:solidFill>
                  <a:schemeClr val="tx1"/>
                </a:solidFill>
                <a:latin typeface="+mn-lt"/>
                <a:ea typeface="+mn-ea"/>
                <a:cs typeface="+mn-cs"/>
              </a:rPr>
              <a:t>OnPostAsync</a:t>
            </a:r>
            <a:r>
              <a:rPr lang="en-US" sz="1200" kern="1200" dirty="0">
                <a:solidFill>
                  <a:schemeClr val="tx1"/>
                </a:solidFill>
                <a:latin typeface="+mn-lt"/>
                <a:ea typeface="+mn-ea"/>
                <a:cs typeface="+mn-cs"/>
              </a:rPr>
              <a:t>(string </a:t>
            </a:r>
            <a:r>
              <a:rPr lang="en-US" sz="1200" kern="1200" dirty="0" err="1">
                <a:solidFill>
                  <a:schemeClr val="tx1"/>
                </a:solidFill>
                <a:latin typeface="+mn-lt"/>
                <a:ea typeface="+mn-ea"/>
                <a:cs typeface="+mn-cs"/>
              </a:rPr>
              <a:t>returnUrl</a:t>
            </a:r>
            <a:r>
              <a:rPr lang="en-US" sz="1200" kern="1200" dirty="0">
                <a:solidFill>
                  <a:schemeClr val="tx1"/>
                </a:solidFill>
                <a:latin typeface="+mn-lt"/>
                <a:ea typeface="+mn-ea"/>
                <a:cs typeface="+mn-cs"/>
              </a:rPr>
              <a:t> = null)</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returnUrl</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returnUrl</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Url.Content</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if (</a:t>
            </a:r>
            <a:r>
              <a:rPr lang="en-US" sz="1200" kern="1200" dirty="0" err="1">
                <a:solidFill>
                  <a:schemeClr val="tx1"/>
                </a:solidFill>
                <a:latin typeface="+mn-lt"/>
                <a:ea typeface="+mn-ea"/>
                <a:cs typeface="+mn-cs"/>
              </a:rPr>
              <a:t>ModelState.IsValid</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var user = new </a:t>
            </a:r>
            <a:r>
              <a:rPr lang="en-US" sz="1200" kern="1200" dirty="0" err="1">
                <a:solidFill>
                  <a:schemeClr val="tx1"/>
                </a:solidFill>
                <a:latin typeface="+mn-lt"/>
                <a:ea typeface="+mn-ea"/>
                <a:cs typeface="+mn-cs"/>
              </a:rPr>
              <a:t>ApplicationUser</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UserName</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Input.Email</a:t>
            </a:r>
            <a:r>
              <a:rPr lang="en-US" sz="1200" kern="1200" dirty="0">
                <a:solidFill>
                  <a:schemeClr val="tx1"/>
                </a:solidFill>
                <a:latin typeface="+mn-lt"/>
                <a:ea typeface="+mn-ea"/>
                <a:cs typeface="+mn-cs"/>
              </a:rPr>
              <a:t>, Email = </a:t>
            </a:r>
            <a:r>
              <a:rPr lang="en-US" sz="1200" kern="1200" dirty="0" err="1">
                <a:solidFill>
                  <a:schemeClr val="tx1"/>
                </a:solidFill>
                <a:latin typeface="+mn-lt"/>
                <a:ea typeface="+mn-ea"/>
                <a:cs typeface="+mn-cs"/>
              </a:rPr>
              <a:t>Input.Email</a:t>
            </a:r>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var result = await _</a:t>
            </a:r>
            <a:r>
              <a:rPr lang="en-US" sz="1200" kern="1200" dirty="0" err="1">
                <a:solidFill>
                  <a:schemeClr val="tx1"/>
                </a:solidFill>
                <a:latin typeface="+mn-lt"/>
                <a:ea typeface="+mn-ea"/>
                <a:cs typeface="+mn-cs"/>
              </a:rPr>
              <a:t>userManager.CreateAsync</a:t>
            </a:r>
            <a:r>
              <a:rPr lang="en-US" sz="1200" kern="1200" dirty="0">
                <a:solidFill>
                  <a:schemeClr val="tx1"/>
                </a:solidFill>
                <a:latin typeface="+mn-lt"/>
                <a:ea typeface="+mn-ea"/>
                <a:cs typeface="+mn-cs"/>
              </a:rPr>
              <a:t>(user, </a:t>
            </a:r>
            <a:r>
              <a:rPr lang="en-US" sz="1200" kern="1200" dirty="0" err="1">
                <a:solidFill>
                  <a:schemeClr val="tx1"/>
                </a:solidFill>
                <a:latin typeface="+mn-lt"/>
                <a:ea typeface="+mn-ea"/>
                <a:cs typeface="+mn-cs"/>
              </a:rPr>
              <a:t>Input.Password</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if (</a:t>
            </a:r>
            <a:r>
              <a:rPr lang="en-US" sz="1200" kern="1200" dirty="0" err="1">
                <a:solidFill>
                  <a:schemeClr val="tx1"/>
                </a:solidFill>
                <a:latin typeface="+mn-lt"/>
                <a:ea typeface="+mn-ea"/>
                <a:cs typeface="+mn-cs"/>
              </a:rPr>
              <a:t>result.Succeeded</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if (!await _</a:t>
            </a:r>
            <a:r>
              <a:rPr lang="en-US" sz="1200" kern="1200" dirty="0" err="1">
                <a:solidFill>
                  <a:schemeClr val="tx1"/>
                </a:solidFill>
                <a:latin typeface="+mn-lt"/>
                <a:ea typeface="+mn-ea"/>
                <a:cs typeface="+mn-cs"/>
              </a:rPr>
              <a:t>roleManager.RoleExistsAsync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Role.SuperAdminEndUser</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await _</a:t>
            </a:r>
            <a:r>
              <a:rPr lang="en-US" sz="1200" kern="1200" dirty="0" err="1">
                <a:solidFill>
                  <a:schemeClr val="tx1"/>
                </a:solidFill>
                <a:latin typeface="+mn-lt"/>
                <a:ea typeface="+mn-ea"/>
                <a:cs typeface="+mn-cs"/>
              </a:rPr>
              <a:t>roleManager.CreateAsync</a:t>
            </a:r>
            <a:r>
              <a:rPr lang="en-US" sz="1200" kern="1200" dirty="0">
                <a:solidFill>
                  <a:schemeClr val="tx1"/>
                </a:solidFill>
                <a:latin typeface="+mn-lt"/>
                <a:ea typeface="+mn-ea"/>
                <a:cs typeface="+mn-cs"/>
              </a:rPr>
              <a:t>(new </a:t>
            </a:r>
            <a:r>
              <a:rPr lang="en-US" sz="1200" kern="1200" dirty="0" err="1">
                <a:solidFill>
                  <a:schemeClr val="tx1"/>
                </a:solidFill>
                <a:latin typeface="+mn-lt"/>
                <a:ea typeface="+mn-ea"/>
                <a:cs typeface="+mn-cs"/>
              </a:rPr>
              <a:t>IdentityRole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Role.SuperAdminEndUser</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if (</a:t>
            </a:r>
            <a:r>
              <a:rPr lang="en-US" sz="1200" kern="1200" dirty="0" err="1">
                <a:solidFill>
                  <a:schemeClr val="tx1"/>
                </a:solidFill>
                <a:latin typeface="+mn-lt"/>
                <a:ea typeface="+mn-ea"/>
                <a:cs typeface="+mn-cs"/>
              </a:rPr>
              <a:t>Input.IsSuperAdmin</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await _</a:t>
            </a:r>
            <a:r>
              <a:rPr lang="en-US" sz="1200" kern="1200" dirty="0" err="1">
                <a:solidFill>
                  <a:schemeClr val="tx1"/>
                </a:solidFill>
                <a:latin typeface="+mn-lt"/>
                <a:ea typeface="+mn-ea"/>
                <a:cs typeface="+mn-cs"/>
              </a:rPr>
              <a:t>userManager.AddToRoleAsync</a:t>
            </a:r>
            <a:r>
              <a:rPr lang="en-US" sz="1200" kern="1200" dirty="0">
                <a:solidFill>
                  <a:schemeClr val="tx1"/>
                </a:solidFill>
                <a:latin typeface="+mn-lt"/>
                <a:ea typeface="+mn-ea"/>
                <a:cs typeface="+mn-cs"/>
              </a:rPr>
              <a:t>(user, </a:t>
            </a:r>
            <a:r>
              <a:rPr lang="en-US" sz="1200" kern="1200" dirty="0" err="1">
                <a:solidFill>
                  <a:schemeClr val="tx1"/>
                </a:solidFill>
                <a:latin typeface="+mn-lt"/>
                <a:ea typeface="+mn-ea"/>
                <a:cs typeface="+mn-cs"/>
              </a:rPr>
              <a:t>Role.SuperAdminEndUser</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_</a:t>
            </a:r>
            <a:r>
              <a:rPr lang="en-US" sz="1200" kern="1200" dirty="0" err="1">
                <a:solidFill>
                  <a:schemeClr val="tx1"/>
                </a:solidFill>
                <a:latin typeface="+mn-lt"/>
                <a:ea typeface="+mn-ea"/>
                <a:cs typeface="+mn-cs"/>
              </a:rPr>
              <a:t>logger.LogInformation</a:t>
            </a:r>
            <a:r>
              <a:rPr lang="en-US" sz="1200" kern="1200" dirty="0">
                <a:solidFill>
                  <a:schemeClr val="tx1"/>
                </a:solidFill>
                <a:latin typeface="+mn-lt"/>
                <a:ea typeface="+mn-ea"/>
                <a:cs typeface="+mn-cs"/>
              </a:rPr>
              <a:t>("User created a new account with password.");</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var code = await _</a:t>
            </a:r>
            <a:r>
              <a:rPr lang="en-US" sz="1200" kern="1200" dirty="0" err="1">
                <a:solidFill>
                  <a:schemeClr val="tx1"/>
                </a:solidFill>
                <a:latin typeface="+mn-lt"/>
                <a:ea typeface="+mn-ea"/>
                <a:cs typeface="+mn-cs"/>
              </a:rPr>
              <a:t>userManager.GenerateEmailConfirmationTokenAsync</a:t>
            </a:r>
            <a:r>
              <a:rPr lang="en-US" sz="1200" kern="1200" dirty="0">
                <a:solidFill>
                  <a:schemeClr val="tx1"/>
                </a:solidFill>
                <a:latin typeface="+mn-lt"/>
                <a:ea typeface="+mn-ea"/>
                <a:cs typeface="+mn-cs"/>
              </a:rPr>
              <a:t>(user);</a:t>
            </a:r>
          </a:p>
          <a:p>
            <a:r>
              <a:rPr lang="en-US" sz="1200" kern="1200" dirty="0">
                <a:solidFill>
                  <a:schemeClr val="tx1"/>
                </a:solidFill>
                <a:latin typeface="+mn-lt"/>
                <a:ea typeface="+mn-ea"/>
                <a:cs typeface="+mn-cs"/>
              </a:rPr>
              <a:t>                    /* var </a:t>
            </a:r>
            <a:r>
              <a:rPr lang="en-US" sz="1200" kern="1200" dirty="0" err="1">
                <a:solidFill>
                  <a:schemeClr val="tx1"/>
                </a:solidFill>
                <a:latin typeface="+mn-lt"/>
                <a:ea typeface="+mn-ea"/>
                <a:cs typeface="+mn-cs"/>
              </a:rPr>
              <a:t>callbackUrl</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Url.Page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"/Account/</a:t>
            </a:r>
            <a:r>
              <a:rPr lang="en-US" sz="1200" kern="1200" dirty="0" err="1">
                <a:solidFill>
                  <a:schemeClr val="tx1"/>
                </a:solidFill>
                <a:latin typeface="+mn-lt"/>
                <a:ea typeface="+mn-ea"/>
                <a:cs typeface="+mn-cs"/>
              </a:rPr>
              <a:t>ConfirmEmail</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pageHandler</a:t>
            </a:r>
            <a:r>
              <a:rPr lang="en-US" sz="1200" kern="1200" dirty="0">
                <a:solidFill>
                  <a:schemeClr val="tx1"/>
                </a:solidFill>
                <a:latin typeface="+mn-lt"/>
                <a:ea typeface="+mn-ea"/>
                <a:cs typeface="+mn-cs"/>
              </a:rPr>
              <a:t>: null,</a:t>
            </a:r>
          </a:p>
          <a:p>
            <a:r>
              <a:rPr lang="fr-FR" sz="1200" kern="1200" dirty="0">
                <a:solidFill>
                  <a:schemeClr val="tx1"/>
                </a:solidFill>
                <a:latin typeface="+mn-lt"/>
                <a:ea typeface="+mn-ea"/>
                <a:cs typeface="+mn-cs"/>
              </a:rPr>
              <a:t>                         values: new { userId = user.Id, code = code },</a:t>
            </a:r>
          </a:p>
          <a:p>
            <a:r>
              <a:rPr lang="en-US" sz="1200" kern="1200" dirty="0">
                <a:solidFill>
                  <a:schemeClr val="tx1"/>
                </a:solidFill>
                <a:latin typeface="+mn-lt"/>
                <a:ea typeface="+mn-ea"/>
                <a:cs typeface="+mn-cs"/>
              </a:rPr>
              <a:t>                         protocol: </a:t>
            </a:r>
            <a:r>
              <a:rPr lang="en-US" sz="1200" kern="1200" dirty="0" err="1">
                <a:solidFill>
                  <a:schemeClr val="tx1"/>
                </a:solidFill>
                <a:latin typeface="+mn-lt"/>
                <a:ea typeface="+mn-ea"/>
                <a:cs typeface="+mn-cs"/>
              </a:rPr>
              <a:t>Request.Scheme</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await _</a:t>
            </a:r>
            <a:r>
              <a:rPr lang="en-US" sz="1200" kern="1200" dirty="0" err="1">
                <a:solidFill>
                  <a:schemeClr val="tx1"/>
                </a:solidFill>
                <a:latin typeface="+mn-lt"/>
                <a:ea typeface="+mn-ea"/>
                <a:cs typeface="+mn-cs"/>
              </a:rPr>
              <a:t>emailSender.SendEmailAsync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Input.Email</a:t>
            </a:r>
            <a:r>
              <a:rPr lang="en-US" sz="1200" kern="1200" dirty="0">
                <a:solidFill>
                  <a:schemeClr val="tx1"/>
                </a:solidFill>
                <a:latin typeface="+mn-lt"/>
                <a:ea typeface="+mn-ea"/>
                <a:cs typeface="+mn-cs"/>
              </a:rPr>
              <a:t>, "Confirm your email",</a:t>
            </a:r>
          </a:p>
          <a:p>
            <a:r>
              <a:rPr lang="en-US" sz="1200" kern="1200" dirty="0">
                <a:solidFill>
                  <a:schemeClr val="tx1"/>
                </a:solidFill>
                <a:latin typeface="+mn-lt"/>
                <a:ea typeface="+mn-ea"/>
                <a:cs typeface="+mn-cs"/>
              </a:rPr>
              <a:t>                         $"Please confirm your account by &lt;a </a:t>
            </a:r>
            <a:r>
              <a:rPr lang="en-US" sz="1200" kern="1200" dirty="0" err="1">
                <a:solidFill>
                  <a:schemeClr val="tx1"/>
                </a:solidFill>
                <a:latin typeface="+mn-lt"/>
                <a:ea typeface="+mn-ea"/>
                <a:cs typeface="+mn-cs"/>
              </a:rPr>
              <a:t>href</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HtmlEncoder.Default.Encode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callbackUrl</a:t>
            </a:r>
            <a:r>
              <a:rPr lang="en-US" sz="1200" kern="1200" dirty="0">
                <a:solidFill>
                  <a:schemeClr val="tx1"/>
                </a:solidFill>
                <a:latin typeface="+mn-lt"/>
                <a:ea typeface="+mn-ea"/>
                <a:cs typeface="+mn-cs"/>
              </a:rPr>
              <a:t>)}'&gt;clicking here&lt;/a&gt;.");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await _</a:t>
            </a:r>
            <a:r>
              <a:rPr lang="en-US" sz="1200" kern="1200" dirty="0" err="1">
                <a:solidFill>
                  <a:schemeClr val="tx1"/>
                </a:solidFill>
                <a:latin typeface="+mn-lt"/>
                <a:ea typeface="+mn-ea"/>
                <a:cs typeface="+mn-cs"/>
              </a:rPr>
              <a:t>signInManager.SignInAsync</a:t>
            </a:r>
            <a:r>
              <a:rPr lang="en-US" sz="1200" kern="1200" dirty="0">
                <a:solidFill>
                  <a:schemeClr val="tx1"/>
                </a:solidFill>
                <a:latin typeface="+mn-lt"/>
                <a:ea typeface="+mn-ea"/>
                <a:cs typeface="+mn-cs"/>
              </a:rPr>
              <a:t>(user, </a:t>
            </a:r>
            <a:r>
              <a:rPr lang="en-US" sz="1200" kern="1200" dirty="0" err="1">
                <a:solidFill>
                  <a:schemeClr val="tx1"/>
                </a:solidFill>
                <a:latin typeface="+mn-lt"/>
                <a:ea typeface="+mn-ea"/>
                <a:cs typeface="+mn-cs"/>
              </a:rPr>
              <a:t>isPersistent</a:t>
            </a:r>
            <a:r>
              <a:rPr lang="en-US" sz="1200" kern="1200" dirty="0">
                <a:solidFill>
                  <a:schemeClr val="tx1"/>
                </a:solidFill>
                <a:latin typeface="+mn-lt"/>
                <a:ea typeface="+mn-ea"/>
                <a:cs typeface="+mn-cs"/>
              </a:rPr>
              <a:t>: false); */</a:t>
            </a:r>
          </a:p>
          <a:p>
            <a:r>
              <a:rPr lang="en-US" sz="1200" kern="1200" dirty="0">
                <a:solidFill>
                  <a:schemeClr val="tx1"/>
                </a:solidFill>
                <a:latin typeface="+mn-lt"/>
                <a:ea typeface="+mn-ea"/>
                <a:cs typeface="+mn-cs"/>
              </a:rPr>
              <a:t>                    return </a:t>
            </a:r>
            <a:r>
              <a:rPr lang="en-US" sz="1200" kern="1200" dirty="0" err="1">
                <a:solidFill>
                  <a:schemeClr val="tx1"/>
                </a:solidFill>
                <a:latin typeface="+mn-lt"/>
                <a:ea typeface="+mn-ea"/>
                <a:cs typeface="+mn-cs"/>
              </a:rPr>
              <a:t>RedirectToAction</a:t>
            </a:r>
            <a:r>
              <a:rPr lang="en-US" sz="1200" kern="1200" dirty="0">
                <a:solidFill>
                  <a:schemeClr val="tx1"/>
                </a:solidFill>
                <a:latin typeface="+mn-lt"/>
                <a:ea typeface="+mn-ea"/>
                <a:cs typeface="+mn-cs"/>
              </a:rPr>
              <a:t>("Index", "Products", new { area = "Manager" });</a:t>
            </a:r>
          </a:p>
          <a:p>
            <a:r>
              <a:rPr lang="en-US" sz="1200" kern="1200" dirty="0">
                <a:solidFill>
                  <a:schemeClr val="tx1"/>
                </a:solidFill>
                <a:latin typeface="+mn-lt"/>
                <a:ea typeface="+mn-ea"/>
                <a:cs typeface="+mn-cs"/>
              </a:rPr>
              <a:t>                }</a:t>
            </a:r>
          </a:p>
          <a:p>
            <a:r>
              <a:rPr lang="sv-SE" sz="1200" kern="1200" dirty="0">
                <a:solidFill>
                  <a:schemeClr val="tx1"/>
                </a:solidFill>
                <a:latin typeface="+mn-lt"/>
                <a:ea typeface="+mn-ea"/>
                <a:cs typeface="+mn-cs"/>
              </a:rPr>
              <a:t>                foreach (var error in result.Errors)</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ModelState.AddModelError</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string.Empty</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error.Description</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 If we got this far, something failed, redisplay form</a:t>
            </a:r>
          </a:p>
          <a:p>
            <a:r>
              <a:rPr lang="en-US" sz="1200" kern="1200" dirty="0">
                <a:solidFill>
                  <a:schemeClr val="tx1"/>
                </a:solidFill>
                <a:latin typeface="+mn-lt"/>
                <a:ea typeface="+mn-ea"/>
                <a:cs typeface="+mn-cs"/>
              </a:rPr>
              <a:t>            return Page();</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BF471003-1220-4B0B-B90C-95B117E9CAE8}" type="slidenum">
              <a:rPr lang="en-US" smtClean="0"/>
              <a:t>47</a:t>
            </a:fld>
            <a:endParaRPr lang="en-US"/>
          </a:p>
        </p:txBody>
      </p:sp>
    </p:spTree>
    <p:extLst>
      <p:ext uri="{BB962C8B-B14F-4D97-AF65-F5344CB8AC3E}">
        <p14:creationId xmlns:p14="http://schemas.microsoft.com/office/powerpoint/2010/main" val="3540348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using System;</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System.Collections.Generic</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System.Linq</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System.Threading.Tasks</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Microsoft.AspNetCore.Authorization</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Microsoft.AspNetCore.Mvc</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UserRole.Data</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UserRole.Models</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UserRole.Utility</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namespace </a:t>
            </a:r>
            <a:r>
              <a:rPr lang="en-US" sz="1200" kern="1200" dirty="0" err="1">
                <a:solidFill>
                  <a:schemeClr val="tx1"/>
                </a:solidFill>
                <a:latin typeface="+mn-lt"/>
                <a:ea typeface="+mn-ea"/>
                <a:cs typeface="+mn-cs"/>
              </a:rPr>
              <a:t>UserRole.Areas.Manager.Controllers</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[Authorize(Roles = </a:t>
            </a:r>
            <a:r>
              <a:rPr lang="en-US" sz="1200" kern="1200" dirty="0" err="1">
                <a:solidFill>
                  <a:schemeClr val="tx1"/>
                </a:solidFill>
                <a:latin typeface="+mn-lt"/>
                <a:ea typeface="+mn-ea"/>
                <a:cs typeface="+mn-cs"/>
              </a:rPr>
              <a:t>Role.SuperAdminEndUser</a:t>
            </a:r>
            <a:r>
              <a:rPr lang="en-US" sz="1200" kern="1200" dirty="0">
                <a:solidFill>
                  <a:schemeClr val="tx1"/>
                </a:solidFill>
                <a:latin typeface="+mn-lt"/>
                <a:ea typeface="+mn-ea"/>
                <a:cs typeface="+mn-cs"/>
              </a:rPr>
              <a:t>)]          // giving access only </a:t>
            </a:r>
            <a:r>
              <a:rPr lang="en-US" sz="1200" kern="1200" dirty="0" err="1">
                <a:solidFill>
                  <a:schemeClr val="tx1"/>
                </a:solidFill>
                <a:latin typeface="+mn-lt"/>
                <a:ea typeface="+mn-ea"/>
                <a:cs typeface="+mn-cs"/>
              </a:rPr>
              <a:t>SuperAdminEndUser</a:t>
            </a:r>
            <a:r>
              <a:rPr lang="en-US" sz="1200" kern="1200" dirty="0">
                <a:solidFill>
                  <a:schemeClr val="tx1"/>
                </a:solidFill>
                <a:latin typeface="+mn-lt"/>
                <a:ea typeface="+mn-ea"/>
                <a:cs typeface="+mn-cs"/>
              </a:rPr>
              <a:t> AKA "Manager"</a:t>
            </a:r>
          </a:p>
          <a:p>
            <a:r>
              <a:rPr lang="en-US" sz="1200" kern="1200" dirty="0">
                <a:solidFill>
                  <a:schemeClr val="tx1"/>
                </a:solidFill>
                <a:latin typeface="+mn-lt"/>
                <a:ea typeface="+mn-ea"/>
                <a:cs typeface="+mn-cs"/>
              </a:rPr>
              <a:t>    [Area("Manager")]</a:t>
            </a:r>
          </a:p>
          <a:p>
            <a:r>
              <a:rPr lang="en-US" sz="1200" kern="1200" dirty="0">
                <a:solidFill>
                  <a:schemeClr val="tx1"/>
                </a:solidFill>
                <a:latin typeface="+mn-lt"/>
                <a:ea typeface="+mn-ea"/>
                <a:cs typeface="+mn-cs"/>
              </a:rPr>
              <a:t>    public class </a:t>
            </a:r>
            <a:r>
              <a:rPr lang="en-US" sz="1200" kern="1200" dirty="0" err="1">
                <a:solidFill>
                  <a:schemeClr val="tx1"/>
                </a:solidFill>
                <a:latin typeface="+mn-lt"/>
                <a:ea typeface="+mn-ea"/>
                <a:cs typeface="+mn-cs"/>
              </a:rPr>
              <a:t>AdminUsersController</a:t>
            </a:r>
            <a:r>
              <a:rPr lang="en-US" sz="1200" kern="1200" dirty="0">
                <a:solidFill>
                  <a:schemeClr val="tx1"/>
                </a:solidFill>
                <a:latin typeface="+mn-lt"/>
                <a:ea typeface="+mn-ea"/>
                <a:cs typeface="+mn-cs"/>
              </a:rPr>
              <a:t> : Controller</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private </a:t>
            </a:r>
            <a:r>
              <a:rPr lang="en-US" sz="1200" kern="1200" dirty="0" err="1">
                <a:solidFill>
                  <a:schemeClr val="tx1"/>
                </a:solidFill>
                <a:latin typeface="+mn-lt"/>
                <a:ea typeface="+mn-ea"/>
                <a:cs typeface="+mn-cs"/>
              </a:rPr>
              <a:t>readonly</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ApplicationDbContext</a:t>
            </a:r>
            <a:r>
              <a:rPr lang="en-US" sz="1200" kern="1200" dirty="0">
                <a:solidFill>
                  <a:schemeClr val="tx1"/>
                </a:solidFill>
                <a:latin typeface="+mn-lt"/>
                <a:ea typeface="+mn-ea"/>
                <a:cs typeface="+mn-cs"/>
              </a:rPr>
              <a:t> _</a:t>
            </a:r>
            <a:r>
              <a:rPr lang="en-US" sz="1200" kern="1200" dirty="0" err="1">
                <a:solidFill>
                  <a:schemeClr val="tx1"/>
                </a:solidFill>
                <a:latin typeface="+mn-lt"/>
                <a:ea typeface="+mn-ea"/>
                <a:cs typeface="+mn-cs"/>
              </a:rPr>
              <a:t>db</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public </a:t>
            </a:r>
            <a:r>
              <a:rPr lang="en-US" sz="1200" kern="1200" dirty="0" err="1">
                <a:solidFill>
                  <a:schemeClr val="tx1"/>
                </a:solidFill>
                <a:latin typeface="+mn-lt"/>
                <a:ea typeface="+mn-ea"/>
                <a:cs typeface="+mn-cs"/>
              </a:rPr>
              <a:t>AdminUsersController</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ApplicationDbContext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db</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_</a:t>
            </a:r>
            <a:r>
              <a:rPr lang="en-US" sz="1200" kern="1200" dirty="0" err="1">
                <a:solidFill>
                  <a:schemeClr val="tx1"/>
                </a:solidFill>
                <a:latin typeface="+mn-lt"/>
                <a:ea typeface="+mn-ea"/>
                <a:cs typeface="+mn-cs"/>
              </a:rPr>
              <a:t>db</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db</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public </a:t>
            </a:r>
            <a:r>
              <a:rPr lang="en-US" sz="1200" kern="1200" dirty="0" err="1">
                <a:solidFill>
                  <a:schemeClr val="tx1"/>
                </a:solidFill>
                <a:latin typeface="+mn-lt"/>
                <a:ea typeface="+mn-ea"/>
                <a:cs typeface="+mn-cs"/>
              </a:rPr>
              <a:t>IActionResult</a:t>
            </a:r>
            <a:r>
              <a:rPr lang="en-US" sz="1200" kern="1200" dirty="0">
                <a:solidFill>
                  <a:schemeClr val="tx1"/>
                </a:solidFill>
                <a:latin typeface="+mn-lt"/>
                <a:ea typeface="+mn-ea"/>
                <a:cs typeface="+mn-cs"/>
              </a:rPr>
              <a:t> Index()</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return View(_</a:t>
            </a:r>
            <a:r>
              <a:rPr lang="en-US" sz="1200" kern="1200" dirty="0" err="1">
                <a:solidFill>
                  <a:schemeClr val="tx1"/>
                </a:solidFill>
                <a:latin typeface="+mn-lt"/>
                <a:ea typeface="+mn-ea"/>
                <a:cs typeface="+mn-cs"/>
              </a:rPr>
              <a:t>db.ApplicationUsers.ToList</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//Get Edit</a:t>
            </a:r>
          </a:p>
          <a:p>
            <a:r>
              <a:rPr lang="en-US" sz="1200" kern="1200" dirty="0">
                <a:solidFill>
                  <a:schemeClr val="tx1"/>
                </a:solidFill>
                <a:latin typeface="+mn-lt"/>
                <a:ea typeface="+mn-ea"/>
                <a:cs typeface="+mn-cs"/>
              </a:rPr>
              <a:t>        public async Task&lt;</a:t>
            </a:r>
            <a:r>
              <a:rPr lang="en-US" sz="1200" kern="1200" dirty="0" err="1">
                <a:solidFill>
                  <a:schemeClr val="tx1"/>
                </a:solidFill>
                <a:latin typeface="+mn-lt"/>
                <a:ea typeface="+mn-ea"/>
                <a:cs typeface="+mn-cs"/>
              </a:rPr>
              <a:t>IActionResult</a:t>
            </a:r>
            <a:r>
              <a:rPr lang="en-US" sz="1200" kern="1200" dirty="0">
                <a:solidFill>
                  <a:schemeClr val="tx1"/>
                </a:solidFill>
                <a:latin typeface="+mn-lt"/>
                <a:ea typeface="+mn-ea"/>
                <a:cs typeface="+mn-cs"/>
              </a:rPr>
              <a:t>&gt; Edit(string id)</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if (id == null || </a:t>
            </a:r>
            <a:r>
              <a:rPr lang="en-US" sz="1200" kern="1200" dirty="0" err="1">
                <a:solidFill>
                  <a:schemeClr val="tx1"/>
                </a:solidFill>
                <a:latin typeface="+mn-lt"/>
                <a:ea typeface="+mn-ea"/>
                <a:cs typeface="+mn-cs"/>
              </a:rPr>
              <a:t>id.Trim</a:t>
            </a:r>
            <a:r>
              <a:rPr lang="en-US" sz="1200" kern="1200" dirty="0">
                <a:solidFill>
                  <a:schemeClr val="tx1"/>
                </a:solidFill>
                <a:latin typeface="+mn-lt"/>
                <a:ea typeface="+mn-ea"/>
                <a:cs typeface="+mn-cs"/>
              </a:rPr>
              <a:t>().Length == 0)</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return </a:t>
            </a:r>
            <a:r>
              <a:rPr lang="en-US" sz="1200" kern="1200" dirty="0" err="1">
                <a:solidFill>
                  <a:schemeClr val="tx1"/>
                </a:solidFill>
                <a:latin typeface="+mn-lt"/>
                <a:ea typeface="+mn-ea"/>
                <a:cs typeface="+mn-cs"/>
              </a:rPr>
              <a:t>NotFound</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var </a:t>
            </a:r>
            <a:r>
              <a:rPr lang="en-US" sz="1200" kern="1200" dirty="0" err="1">
                <a:solidFill>
                  <a:schemeClr val="tx1"/>
                </a:solidFill>
                <a:latin typeface="+mn-lt"/>
                <a:ea typeface="+mn-ea"/>
                <a:cs typeface="+mn-cs"/>
              </a:rPr>
              <a:t>userFromDb</a:t>
            </a:r>
            <a:r>
              <a:rPr lang="en-US" sz="1200" kern="1200" dirty="0">
                <a:solidFill>
                  <a:schemeClr val="tx1"/>
                </a:solidFill>
                <a:latin typeface="+mn-lt"/>
                <a:ea typeface="+mn-ea"/>
                <a:cs typeface="+mn-cs"/>
              </a:rPr>
              <a:t> = await _</a:t>
            </a:r>
            <a:r>
              <a:rPr lang="en-US" sz="1200" kern="1200" dirty="0" err="1">
                <a:solidFill>
                  <a:schemeClr val="tx1"/>
                </a:solidFill>
                <a:latin typeface="+mn-lt"/>
                <a:ea typeface="+mn-ea"/>
                <a:cs typeface="+mn-cs"/>
              </a:rPr>
              <a:t>db.ApplicationUsers.FindAsync</a:t>
            </a:r>
            <a:r>
              <a:rPr lang="en-US" sz="1200" kern="1200" dirty="0">
                <a:solidFill>
                  <a:schemeClr val="tx1"/>
                </a:solidFill>
                <a:latin typeface="+mn-lt"/>
                <a:ea typeface="+mn-ea"/>
                <a:cs typeface="+mn-cs"/>
              </a:rPr>
              <a:t>(id);</a:t>
            </a:r>
          </a:p>
          <a:p>
            <a:r>
              <a:rPr lang="en-US" sz="1200" kern="1200" dirty="0">
                <a:solidFill>
                  <a:schemeClr val="tx1"/>
                </a:solidFill>
                <a:latin typeface="+mn-lt"/>
                <a:ea typeface="+mn-ea"/>
                <a:cs typeface="+mn-cs"/>
              </a:rPr>
              <a:t>            if (</a:t>
            </a:r>
            <a:r>
              <a:rPr lang="en-US" sz="1200" kern="1200" dirty="0" err="1">
                <a:solidFill>
                  <a:schemeClr val="tx1"/>
                </a:solidFill>
                <a:latin typeface="+mn-lt"/>
                <a:ea typeface="+mn-ea"/>
                <a:cs typeface="+mn-cs"/>
              </a:rPr>
              <a:t>userFromDb</a:t>
            </a:r>
            <a:r>
              <a:rPr lang="en-US" sz="1200" kern="1200" dirty="0">
                <a:solidFill>
                  <a:schemeClr val="tx1"/>
                </a:solidFill>
                <a:latin typeface="+mn-lt"/>
                <a:ea typeface="+mn-ea"/>
                <a:cs typeface="+mn-cs"/>
              </a:rPr>
              <a:t> == null)</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return </a:t>
            </a:r>
            <a:r>
              <a:rPr lang="en-US" sz="1200" kern="1200" dirty="0" err="1">
                <a:solidFill>
                  <a:schemeClr val="tx1"/>
                </a:solidFill>
                <a:latin typeface="+mn-lt"/>
                <a:ea typeface="+mn-ea"/>
                <a:cs typeface="+mn-cs"/>
              </a:rPr>
              <a:t>NotFound</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return View(</a:t>
            </a:r>
            <a:r>
              <a:rPr lang="en-US" sz="1200" kern="1200" dirty="0" err="1">
                <a:solidFill>
                  <a:schemeClr val="tx1"/>
                </a:solidFill>
                <a:latin typeface="+mn-lt"/>
                <a:ea typeface="+mn-ea"/>
                <a:cs typeface="+mn-cs"/>
              </a:rPr>
              <a:t>userFromDb</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//Post Edit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HttpPost</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ValidateAntiForgeryToken</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public </a:t>
            </a:r>
            <a:r>
              <a:rPr lang="en-US" sz="1200" kern="1200" dirty="0" err="1">
                <a:solidFill>
                  <a:schemeClr val="tx1"/>
                </a:solidFill>
                <a:latin typeface="+mn-lt"/>
                <a:ea typeface="+mn-ea"/>
                <a:cs typeface="+mn-cs"/>
              </a:rPr>
              <a:t>IActionResult</a:t>
            </a:r>
            <a:r>
              <a:rPr lang="en-US" sz="1200" kern="1200" dirty="0">
                <a:solidFill>
                  <a:schemeClr val="tx1"/>
                </a:solidFill>
                <a:latin typeface="+mn-lt"/>
                <a:ea typeface="+mn-ea"/>
                <a:cs typeface="+mn-cs"/>
              </a:rPr>
              <a:t> Edit(string id, </a:t>
            </a:r>
            <a:r>
              <a:rPr lang="en-US" sz="1200" kern="1200" dirty="0" err="1">
                <a:solidFill>
                  <a:schemeClr val="tx1"/>
                </a:solidFill>
                <a:latin typeface="+mn-lt"/>
                <a:ea typeface="+mn-ea"/>
                <a:cs typeface="+mn-cs"/>
              </a:rPr>
              <a:t>ApplicationUser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applicationUser</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if (id != </a:t>
            </a:r>
            <a:r>
              <a:rPr lang="en-US" sz="1200" kern="1200" dirty="0" err="1">
                <a:solidFill>
                  <a:schemeClr val="tx1"/>
                </a:solidFill>
                <a:latin typeface="+mn-lt"/>
                <a:ea typeface="+mn-ea"/>
                <a:cs typeface="+mn-cs"/>
              </a:rPr>
              <a:t>applicationUser.Id</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return </a:t>
            </a:r>
            <a:r>
              <a:rPr lang="en-US" sz="1200" kern="1200" dirty="0" err="1">
                <a:solidFill>
                  <a:schemeClr val="tx1"/>
                </a:solidFill>
                <a:latin typeface="+mn-lt"/>
                <a:ea typeface="+mn-ea"/>
                <a:cs typeface="+mn-cs"/>
              </a:rPr>
              <a:t>NotFound</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if (</a:t>
            </a:r>
            <a:r>
              <a:rPr lang="en-US" sz="1200" kern="1200" dirty="0" err="1">
                <a:solidFill>
                  <a:schemeClr val="tx1"/>
                </a:solidFill>
                <a:latin typeface="+mn-lt"/>
                <a:ea typeface="+mn-ea"/>
                <a:cs typeface="+mn-cs"/>
              </a:rPr>
              <a:t>ModelState.IsValid</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ApplicationUser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userFromDb</a:t>
            </a:r>
            <a:r>
              <a:rPr lang="en-US" sz="1200" kern="1200" dirty="0">
                <a:solidFill>
                  <a:schemeClr val="tx1"/>
                </a:solidFill>
                <a:latin typeface="+mn-lt"/>
                <a:ea typeface="+mn-ea"/>
                <a:cs typeface="+mn-cs"/>
              </a:rPr>
              <a:t> = _</a:t>
            </a:r>
            <a:r>
              <a:rPr lang="en-US" sz="1200" kern="1200" dirty="0" err="1">
                <a:solidFill>
                  <a:schemeClr val="tx1"/>
                </a:solidFill>
                <a:latin typeface="+mn-lt"/>
                <a:ea typeface="+mn-ea"/>
                <a:cs typeface="+mn-cs"/>
              </a:rPr>
              <a:t>db.ApplicationUsers.Where</a:t>
            </a:r>
            <a:r>
              <a:rPr lang="en-US" sz="1200" kern="1200" dirty="0">
                <a:solidFill>
                  <a:schemeClr val="tx1"/>
                </a:solidFill>
                <a:latin typeface="+mn-lt"/>
                <a:ea typeface="+mn-ea"/>
                <a:cs typeface="+mn-cs"/>
              </a:rPr>
              <a:t>(u =&gt; </a:t>
            </a:r>
            <a:r>
              <a:rPr lang="en-US" sz="1200" kern="1200" dirty="0" err="1">
                <a:solidFill>
                  <a:schemeClr val="tx1"/>
                </a:solidFill>
                <a:latin typeface="+mn-lt"/>
                <a:ea typeface="+mn-ea"/>
                <a:cs typeface="+mn-cs"/>
              </a:rPr>
              <a:t>u.Id</a:t>
            </a:r>
            <a:r>
              <a:rPr lang="en-US" sz="1200" kern="1200" dirty="0">
                <a:solidFill>
                  <a:schemeClr val="tx1"/>
                </a:solidFill>
                <a:latin typeface="+mn-lt"/>
                <a:ea typeface="+mn-ea"/>
                <a:cs typeface="+mn-cs"/>
              </a:rPr>
              <a:t> == id).</a:t>
            </a:r>
            <a:r>
              <a:rPr lang="en-US" sz="1200" kern="1200" dirty="0" err="1">
                <a:solidFill>
                  <a:schemeClr val="tx1"/>
                </a:solidFill>
                <a:latin typeface="+mn-lt"/>
                <a:ea typeface="+mn-ea"/>
                <a:cs typeface="+mn-cs"/>
              </a:rPr>
              <a:t>FirstOrDefault</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userFromDb.Name</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applicationUser.Name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userFromDb.PhoneNumber</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applicationUser.PhoneNumber</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_</a:t>
            </a:r>
            <a:r>
              <a:rPr lang="en-US" sz="1200" kern="1200" dirty="0" err="1">
                <a:solidFill>
                  <a:schemeClr val="tx1"/>
                </a:solidFill>
                <a:latin typeface="+mn-lt"/>
                <a:ea typeface="+mn-ea"/>
                <a:cs typeface="+mn-cs"/>
              </a:rPr>
              <a:t>db.SaveChanges</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return </a:t>
            </a:r>
            <a:r>
              <a:rPr lang="en-US" sz="1200" kern="1200" dirty="0" err="1">
                <a:solidFill>
                  <a:schemeClr val="tx1"/>
                </a:solidFill>
                <a:latin typeface="+mn-lt"/>
                <a:ea typeface="+mn-ea"/>
                <a:cs typeface="+mn-cs"/>
              </a:rPr>
              <a:t>RedirectToAction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nameof</a:t>
            </a:r>
            <a:r>
              <a:rPr lang="en-US" sz="1200" kern="1200" dirty="0">
                <a:solidFill>
                  <a:schemeClr val="tx1"/>
                </a:solidFill>
                <a:latin typeface="+mn-lt"/>
                <a:ea typeface="+mn-ea"/>
                <a:cs typeface="+mn-cs"/>
              </a:rPr>
              <a:t>(Index));</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return View(</a:t>
            </a:r>
            <a:r>
              <a:rPr lang="en-US" sz="1200" kern="1200" dirty="0" err="1">
                <a:solidFill>
                  <a:schemeClr val="tx1"/>
                </a:solidFill>
                <a:latin typeface="+mn-lt"/>
                <a:ea typeface="+mn-ea"/>
                <a:cs typeface="+mn-cs"/>
              </a:rPr>
              <a:t>applicationUser</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//Get Delete</a:t>
            </a:r>
          </a:p>
          <a:p>
            <a:r>
              <a:rPr lang="en-US" sz="1200" kern="1200" dirty="0">
                <a:solidFill>
                  <a:schemeClr val="tx1"/>
                </a:solidFill>
                <a:latin typeface="+mn-lt"/>
                <a:ea typeface="+mn-ea"/>
                <a:cs typeface="+mn-cs"/>
              </a:rPr>
              <a:t>        public async Task&lt;</a:t>
            </a:r>
            <a:r>
              <a:rPr lang="en-US" sz="1200" kern="1200" dirty="0" err="1">
                <a:solidFill>
                  <a:schemeClr val="tx1"/>
                </a:solidFill>
                <a:latin typeface="+mn-lt"/>
                <a:ea typeface="+mn-ea"/>
                <a:cs typeface="+mn-cs"/>
              </a:rPr>
              <a:t>IActionResult</a:t>
            </a:r>
            <a:r>
              <a:rPr lang="en-US" sz="1200" kern="1200" dirty="0">
                <a:solidFill>
                  <a:schemeClr val="tx1"/>
                </a:solidFill>
                <a:latin typeface="+mn-lt"/>
                <a:ea typeface="+mn-ea"/>
                <a:cs typeface="+mn-cs"/>
              </a:rPr>
              <a:t>&gt; Delete(string id)</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if (id == null || </a:t>
            </a:r>
            <a:r>
              <a:rPr lang="en-US" sz="1200" kern="1200" dirty="0" err="1">
                <a:solidFill>
                  <a:schemeClr val="tx1"/>
                </a:solidFill>
                <a:latin typeface="+mn-lt"/>
                <a:ea typeface="+mn-ea"/>
                <a:cs typeface="+mn-cs"/>
              </a:rPr>
              <a:t>id.Trim</a:t>
            </a:r>
            <a:r>
              <a:rPr lang="en-US" sz="1200" kern="1200" dirty="0">
                <a:solidFill>
                  <a:schemeClr val="tx1"/>
                </a:solidFill>
                <a:latin typeface="+mn-lt"/>
                <a:ea typeface="+mn-ea"/>
                <a:cs typeface="+mn-cs"/>
              </a:rPr>
              <a:t>().Length == 0)</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return </a:t>
            </a:r>
            <a:r>
              <a:rPr lang="en-US" sz="1200" kern="1200" dirty="0" err="1">
                <a:solidFill>
                  <a:schemeClr val="tx1"/>
                </a:solidFill>
                <a:latin typeface="+mn-lt"/>
                <a:ea typeface="+mn-ea"/>
                <a:cs typeface="+mn-cs"/>
              </a:rPr>
              <a:t>NotFound</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var </a:t>
            </a:r>
            <a:r>
              <a:rPr lang="en-US" sz="1200" kern="1200" dirty="0" err="1">
                <a:solidFill>
                  <a:schemeClr val="tx1"/>
                </a:solidFill>
                <a:latin typeface="+mn-lt"/>
                <a:ea typeface="+mn-ea"/>
                <a:cs typeface="+mn-cs"/>
              </a:rPr>
              <a:t>userFromDb</a:t>
            </a:r>
            <a:r>
              <a:rPr lang="en-US" sz="1200" kern="1200" dirty="0">
                <a:solidFill>
                  <a:schemeClr val="tx1"/>
                </a:solidFill>
                <a:latin typeface="+mn-lt"/>
                <a:ea typeface="+mn-ea"/>
                <a:cs typeface="+mn-cs"/>
              </a:rPr>
              <a:t> = await _</a:t>
            </a:r>
            <a:r>
              <a:rPr lang="en-US" sz="1200" kern="1200" dirty="0" err="1">
                <a:solidFill>
                  <a:schemeClr val="tx1"/>
                </a:solidFill>
                <a:latin typeface="+mn-lt"/>
                <a:ea typeface="+mn-ea"/>
                <a:cs typeface="+mn-cs"/>
              </a:rPr>
              <a:t>db.ApplicationUsers.FindAsync</a:t>
            </a:r>
            <a:r>
              <a:rPr lang="en-US" sz="1200" kern="1200" dirty="0">
                <a:solidFill>
                  <a:schemeClr val="tx1"/>
                </a:solidFill>
                <a:latin typeface="+mn-lt"/>
                <a:ea typeface="+mn-ea"/>
                <a:cs typeface="+mn-cs"/>
              </a:rPr>
              <a:t>(id);</a:t>
            </a:r>
          </a:p>
          <a:p>
            <a:r>
              <a:rPr lang="en-US" sz="1200" kern="1200" dirty="0">
                <a:solidFill>
                  <a:schemeClr val="tx1"/>
                </a:solidFill>
                <a:latin typeface="+mn-lt"/>
                <a:ea typeface="+mn-ea"/>
                <a:cs typeface="+mn-cs"/>
              </a:rPr>
              <a:t>            if (</a:t>
            </a:r>
            <a:r>
              <a:rPr lang="en-US" sz="1200" kern="1200" dirty="0" err="1">
                <a:solidFill>
                  <a:schemeClr val="tx1"/>
                </a:solidFill>
                <a:latin typeface="+mn-lt"/>
                <a:ea typeface="+mn-ea"/>
                <a:cs typeface="+mn-cs"/>
              </a:rPr>
              <a:t>userFromDb</a:t>
            </a:r>
            <a:r>
              <a:rPr lang="en-US" sz="1200" kern="1200" dirty="0">
                <a:solidFill>
                  <a:schemeClr val="tx1"/>
                </a:solidFill>
                <a:latin typeface="+mn-lt"/>
                <a:ea typeface="+mn-ea"/>
                <a:cs typeface="+mn-cs"/>
              </a:rPr>
              <a:t> == null)</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return </a:t>
            </a:r>
            <a:r>
              <a:rPr lang="en-US" sz="1200" kern="1200" dirty="0" err="1">
                <a:solidFill>
                  <a:schemeClr val="tx1"/>
                </a:solidFill>
                <a:latin typeface="+mn-lt"/>
                <a:ea typeface="+mn-ea"/>
                <a:cs typeface="+mn-cs"/>
              </a:rPr>
              <a:t>NotFound</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return View(</a:t>
            </a:r>
            <a:r>
              <a:rPr lang="en-US" sz="1200" kern="1200" dirty="0" err="1">
                <a:solidFill>
                  <a:schemeClr val="tx1"/>
                </a:solidFill>
                <a:latin typeface="+mn-lt"/>
                <a:ea typeface="+mn-ea"/>
                <a:cs typeface="+mn-cs"/>
              </a:rPr>
              <a:t>userFromDb</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//Post Delete</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HttpPost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ActionName</a:t>
            </a:r>
            <a:r>
              <a:rPr lang="en-US" sz="1200" kern="1200" dirty="0">
                <a:solidFill>
                  <a:schemeClr val="tx1"/>
                </a:solidFill>
                <a:latin typeface="+mn-lt"/>
                <a:ea typeface="+mn-ea"/>
                <a:cs typeface="+mn-cs"/>
              </a:rPr>
              <a:t>("Delete")]</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ValidateAntiForgeryToken</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public </a:t>
            </a:r>
            <a:r>
              <a:rPr lang="en-US" sz="1200" kern="1200" dirty="0" err="1">
                <a:solidFill>
                  <a:schemeClr val="tx1"/>
                </a:solidFill>
                <a:latin typeface="+mn-lt"/>
                <a:ea typeface="+mn-ea"/>
                <a:cs typeface="+mn-cs"/>
              </a:rPr>
              <a:t>IActionResult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DeletePOST</a:t>
            </a:r>
            <a:r>
              <a:rPr lang="en-US" sz="1200" kern="1200" dirty="0">
                <a:solidFill>
                  <a:schemeClr val="tx1"/>
                </a:solidFill>
                <a:latin typeface="+mn-lt"/>
                <a:ea typeface="+mn-ea"/>
                <a:cs typeface="+mn-cs"/>
              </a:rPr>
              <a:t>(string id)</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ApplicationUser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userFromDb</a:t>
            </a:r>
            <a:r>
              <a:rPr lang="en-US" sz="1200" kern="1200" dirty="0">
                <a:solidFill>
                  <a:schemeClr val="tx1"/>
                </a:solidFill>
                <a:latin typeface="+mn-lt"/>
                <a:ea typeface="+mn-ea"/>
                <a:cs typeface="+mn-cs"/>
              </a:rPr>
              <a:t> = _</a:t>
            </a:r>
            <a:r>
              <a:rPr lang="en-US" sz="1200" kern="1200" dirty="0" err="1">
                <a:solidFill>
                  <a:schemeClr val="tx1"/>
                </a:solidFill>
                <a:latin typeface="+mn-lt"/>
                <a:ea typeface="+mn-ea"/>
                <a:cs typeface="+mn-cs"/>
              </a:rPr>
              <a:t>db.ApplicationUsers.Where</a:t>
            </a:r>
            <a:r>
              <a:rPr lang="en-US" sz="1200" kern="1200" dirty="0">
                <a:solidFill>
                  <a:schemeClr val="tx1"/>
                </a:solidFill>
                <a:latin typeface="+mn-lt"/>
                <a:ea typeface="+mn-ea"/>
                <a:cs typeface="+mn-cs"/>
              </a:rPr>
              <a:t>(u =&gt; </a:t>
            </a:r>
            <a:r>
              <a:rPr lang="en-US" sz="1200" kern="1200" dirty="0" err="1">
                <a:solidFill>
                  <a:schemeClr val="tx1"/>
                </a:solidFill>
                <a:latin typeface="+mn-lt"/>
                <a:ea typeface="+mn-ea"/>
                <a:cs typeface="+mn-cs"/>
              </a:rPr>
              <a:t>u.Id</a:t>
            </a:r>
            <a:r>
              <a:rPr lang="en-US" sz="1200" kern="1200" dirty="0">
                <a:solidFill>
                  <a:schemeClr val="tx1"/>
                </a:solidFill>
                <a:latin typeface="+mn-lt"/>
                <a:ea typeface="+mn-ea"/>
                <a:cs typeface="+mn-cs"/>
              </a:rPr>
              <a:t> == id).</a:t>
            </a:r>
            <a:r>
              <a:rPr lang="en-US" sz="1200" kern="1200" dirty="0" err="1">
                <a:solidFill>
                  <a:schemeClr val="tx1"/>
                </a:solidFill>
                <a:latin typeface="+mn-lt"/>
                <a:ea typeface="+mn-ea"/>
                <a:cs typeface="+mn-cs"/>
              </a:rPr>
              <a:t>FirstOrDefault</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userFromDb.LockoutEnd</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DateTime.Now.AddYears</a:t>
            </a:r>
            <a:r>
              <a:rPr lang="en-US" sz="1200" kern="1200" dirty="0">
                <a:solidFill>
                  <a:schemeClr val="tx1"/>
                </a:solidFill>
                <a:latin typeface="+mn-lt"/>
                <a:ea typeface="+mn-ea"/>
                <a:cs typeface="+mn-cs"/>
              </a:rPr>
              <a:t>(1000);</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_</a:t>
            </a:r>
            <a:r>
              <a:rPr lang="en-US" sz="1200" kern="1200" dirty="0" err="1">
                <a:solidFill>
                  <a:schemeClr val="tx1"/>
                </a:solidFill>
                <a:latin typeface="+mn-lt"/>
                <a:ea typeface="+mn-ea"/>
                <a:cs typeface="+mn-cs"/>
              </a:rPr>
              <a:t>db.SaveChanges</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return </a:t>
            </a:r>
            <a:r>
              <a:rPr lang="en-US" sz="1200" kern="1200" dirty="0" err="1">
                <a:solidFill>
                  <a:schemeClr val="tx1"/>
                </a:solidFill>
                <a:latin typeface="+mn-lt"/>
                <a:ea typeface="+mn-ea"/>
                <a:cs typeface="+mn-cs"/>
              </a:rPr>
              <a:t>RedirectToAction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nameof</a:t>
            </a:r>
            <a:r>
              <a:rPr lang="en-US" sz="1200" kern="1200" dirty="0">
                <a:solidFill>
                  <a:schemeClr val="tx1"/>
                </a:solidFill>
                <a:latin typeface="+mn-lt"/>
                <a:ea typeface="+mn-ea"/>
                <a:cs typeface="+mn-cs"/>
              </a:rPr>
              <a:t>(Index));</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BF471003-1220-4B0B-B90C-95B117E9CAE8}" type="slidenum">
              <a:rPr lang="en-US" smtClean="0"/>
              <a:t>51</a:t>
            </a:fld>
            <a:endParaRPr lang="en-US"/>
          </a:p>
        </p:txBody>
      </p:sp>
    </p:spTree>
    <p:extLst>
      <p:ext uri="{BB962C8B-B14F-4D97-AF65-F5344CB8AC3E}">
        <p14:creationId xmlns:p14="http://schemas.microsoft.com/office/powerpoint/2010/main" val="636546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471003-1220-4B0B-B90C-95B117E9CAE8}" type="slidenum">
              <a:rPr lang="en-US" smtClean="0"/>
              <a:t>62</a:t>
            </a:fld>
            <a:endParaRPr lang="en-US"/>
          </a:p>
        </p:txBody>
      </p:sp>
    </p:spTree>
    <p:extLst>
      <p:ext uri="{BB962C8B-B14F-4D97-AF65-F5344CB8AC3E}">
        <p14:creationId xmlns:p14="http://schemas.microsoft.com/office/powerpoint/2010/main" val="2287459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using System;</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System.Collections.Generic</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System.Linq</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System.Threading.Tasks</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namespace </a:t>
            </a:r>
            <a:r>
              <a:rPr lang="en-US" sz="1200" kern="1200" dirty="0" err="1">
                <a:solidFill>
                  <a:schemeClr val="tx1"/>
                </a:solidFill>
                <a:latin typeface="+mn-lt"/>
                <a:ea typeface="+mn-ea"/>
                <a:cs typeface="+mn-cs"/>
              </a:rPr>
              <a:t>UserRole.Models</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public class Products</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public int Id { get; set;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public string Name { get; set; }</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BF471003-1220-4B0B-B90C-95B117E9CAE8}" type="slidenum">
              <a:rPr lang="en-US" smtClean="0"/>
              <a:t>15</a:t>
            </a:fld>
            <a:endParaRPr lang="en-US"/>
          </a:p>
        </p:txBody>
      </p:sp>
    </p:spTree>
    <p:extLst>
      <p:ext uri="{BB962C8B-B14F-4D97-AF65-F5344CB8AC3E}">
        <p14:creationId xmlns:p14="http://schemas.microsoft.com/office/powerpoint/2010/main" val="2622119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using System;</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System.Collections.Generic</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System.Linq</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System.Threading.Tasks</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Microsoft.AspNetCore.Authorization</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Microsoft.AspNetCore.Mvc</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UserRole.Data</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UserRole.Models</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UserRole.Utility</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namespace </a:t>
            </a:r>
            <a:r>
              <a:rPr lang="en-US" sz="1200" kern="1200" dirty="0" err="1">
                <a:solidFill>
                  <a:schemeClr val="tx1"/>
                </a:solidFill>
                <a:latin typeface="+mn-lt"/>
                <a:ea typeface="+mn-ea"/>
                <a:cs typeface="+mn-cs"/>
              </a:rPr>
              <a:t>UserRole.Areas.Manager.Controllers</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[Authorize(Roles = </a:t>
            </a:r>
            <a:r>
              <a:rPr lang="en-US" sz="1200" kern="1200" dirty="0" err="1">
                <a:solidFill>
                  <a:schemeClr val="tx1"/>
                </a:solidFill>
                <a:latin typeface="+mn-lt"/>
                <a:ea typeface="+mn-ea"/>
                <a:cs typeface="+mn-cs"/>
              </a:rPr>
              <a:t>Role.AdminEndUser</a:t>
            </a:r>
            <a:r>
              <a:rPr lang="en-US" sz="1200" kern="1200" dirty="0">
                <a:solidFill>
                  <a:schemeClr val="tx1"/>
                </a:solidFill>
                <a:latin typeface="+mn-lt"/>
                <a:ea typeface="+mn-ea"/>
                <a:cs typeface="+mn-cs"/>
              </a:rPr>
              <a:t> + "," +  </a:t>
            </a:r>
            <a:r>
              <a:rPr lang="en-US" sz="1200" kern="1200" dirty="0" err="1">
                <a:solidFill>
                  <a:schemeClr val="tx1"/>
                </a:solidFill>
                <a:latin typeface="+mn-lt"/>
                <a:ea typeface="+mn-ea"/>
                <a:cs typeface="+mn-cs"/>
              </a:rPr>
              <a:t>Role.SuperAdminEndUser</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[Area("Manager")]  //We need to need to write a area name</a:t>
            </a:r>
          </a:p>
          <a:p>
            <a:r>
              <a:rPr lang="en-US" sz="1200" kern="1200" dirty="0">
                <a:solidFill>
                  <a:schemeClr val="tx1"/>
                </a:solidFill>
                <a:latin typeface="+mn-lt"/>
                <a:ea typeface="+mn-ea"/>
                <a:cs typeface="+mn-cs"/>
              </a:rPr>
              <a:t>    public class </a:t>
            </a:r>
            <a:r>
              <a:rPr lang="en-US" sz="1200" kern="1200" dirty="0" err="1">
                <a:solidFill>
                  <a:schemeClr val="tx1"/>
                </a:solidFill>
                <a:latin typeface="+mn-lt"/>
                <a:ea typeface="+mn-ea"/>
                <a:cs typeface="+mn-cs"/>
              </a:rPr>
              <a:t>ProductsController</a:t>
            </a:r>
            <a:r>
              <a:rPr lang="en-US" sz="1200" kern="1200" dirty="0">
                <a:solidFill>
                  <a:schemeClr val="tx1"/>
                </a:solidFill>
                <a:latin typeface="+mn-lt"/>
                <a:ea typeface="+mn-ea"/>
                <a:cs typeface="+mn-cs"/>
              </a:rPr>
              <a:t> : Controller</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private </a:t>
            </a:r>
            <a:r>
              <a:rPr lang="en-US" sz="1200" kern="1200" dirty="0" err="1">
                <a:solidFill>
                  <a:schemeClr val="tx1"/>
                </a:solidFill>
                <a:latin typeface="+mn-lt"/>
                <a:ea typeface="+mn-ea"/>
                <a:cs typeface="+mn-cs"/>
              </a:rPr>
              <a:t>readonly</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ApplicationDbContext</a:t>
            </a:r>
            <a:r>
              <a:rPr lang="en-US" sz="1200" kern="1200" dirty="0">
                <a:solidFill>
                  <a:schemeClr val="tx1"/>
                </a:solidFill>
                <a:latin typeface="+mn-lt"/>
                <a:ea typeface="+mn-ea"/>
                <a:cs typeface="+mn-cs"/>
              </a:rPr>
              <a:t> _</a:t>
            </a:r>
            <a:r>
              <a:rPr lang="en-US" sz="1200" kern="1200" dirty="0" err="1">
                <a:solidFill>
                  <a:schemeClr val="tx1"/>
                </a:solidFill>
                <a:latin typeface="+mn-lt"/>
                <a:ea typeface="+mn-ea"/>
                <a:cs typeface="+mn-cs"/>
              </a:rPr>
              <a:t>db</a:t>
            </a:r>
            <a:r>
              <a:rPr lang="en-US" sz="1200" kern="1200" dirty="0">
                <a:solidFill>
                  <a:schemeClr val="tx1"/>
                </a:solidFill>
                <a:latin typeface="+mn-lt"/>
                <a:ea typeface="+mn-ea"/>
                <a:cs typeface="+mn-cs"/>
              </a:rPr>
              <a:t>;   //we need database </a:t>
            </a:r>
            <a:r>
              <a:rPr lang="en-US" sz="1200" kern="1200" dirty="0" err="1">
                <a:solidFill>
                  <a:schemeClr val="tx1"/>
                </a:solidFill>
                <a:latin typeface="+mn-lt"/>
                <a:ea typeface="+mn-ea"/>
                <a:cs typeface="+mn-cs"/>
              </a:rPr>
              <a:t>oject</a:t>
            </a:r>
            <a:r>
              <a:rPr lang="en-US" sz="1200" kern="1200" dirty="0">
                <a:solidFill>
                  <a:schemeClr val="tx1"/>
                </a:solidFill>
                <a:latin typeface="+mn-lt"/>
                <a:ea typeface="+mn-ea"/>
                <a:cs typeface="+mn-cs"/>
              </a:rPr>
              <a:t> for CRUD operations</a:t>
            </a:r>
          </a:p>
          <a:p>
            <a:r>
              <a:rPr lang="en-US" sz="1200" kern="1200" dirty="0">
                <a:solidFill>
                  <a:schemeClr val="tx1"/>
                </a:solidFill>
                <a:latin typeface="+mn-lt"/>
                <a:ea typeface="+mn-ea"/>
                <a:cs typeface="+mn-cs"/>
              </a:rPr>
              <a:t>        public </a:t>
            </a:r>
            <a:r>
              <a:rPr lang="en-US" sz="1200" kern="1200" dirty="0" err="1">
                <a:solidFill>
                  <a:schemeClr val="tx1"/>
                </a:solidFill>
                <a:latin typeface="+mn-lt"/>
                <a:ea typeface="+mn-ea"/>
                <a:cs typeface="+mn-cs"/>
              </a:rPr>
              <a:t>ProductsController</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ApplicationDbContext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db</a:t>
            </a:r>
            <a:r>
              <a:rPr lang="en-US" sz="1200" kern="1200" dirty="0">
                <a:solidFill>
                  <a:schemeClr val="tx1"/>
                </a:solidFill>
                <a:latin typeface="+mn-lt"/>
                <a:ea typeface="+mn-ea"/>
                <a:cs typeface="+mn-cs"/>
              </a:rPr>
              <a:t>)   //this is the </a:t>
            </a:r>
            <a:r>
              <a:rPr lang="en-US" sz="1200" kern="1200" dirty="0" err="1">
                <a:solidFill>
                  <a:schemeClr val="tx1"/>
                </a:solidFill>
                <a:latin typeface="+mn-lt"/>
                <a:ea typeface="+mn-ea"/>
                <a:cs typeface="+mn-cs"/>
              </a:rPr>
              <a:t>contructor</a:t>
            </a:r>
            <a:r>
              <a:rPr lang="en-US" sz="1200" kern="1200" dirty="0">
                <a:solidFill>
                  <a:schemeClr val="tx1"/>
                </a:solidFill>
                <a:latin typeface="+mn-lt"/>
                <a:ea typeface="+mn-ea"/>
                <a:cs typeface="+mn-cs"/>
              </a:rPr>
              <a:t> for dependency injection</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_</a:t>
            </a:r>
            <a:r>
              <a:rPr lang="en-US" sz="1200" kern="1200" dirty="0" err="1">
                <a:solidFill>
                  <a:schemeClr val="tx1"/>
                </a:solidFill>
                <a:latin typeface="+mn-lt"/>
                <a:ea typeface="+mn-ea"/>
                <a:cs typeface="+mn-cs"/>
              </a:rPr>
              <a:t>db</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db</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public </a:t>
            </a:r>
            <a:r>
              <a:rPr lang="en-US" sz="1200" kern="1200" dirty="0" err="1">
                <a:solidFill>
                  <a:schemeClr val="tx1"/>
                </a:solidFill>
                <a:latin typeface="+mn-lt"/>
                <a:ea typeface="+mn-ea"/>
                <a:cs typeface="+mn-cs"/>
              </a:rPr>
              <a:t>IActionResult</a:t>
            </a:r>
            <a:r>
              <a:rPr lang="en-US" sz="1200" kern="1200" dirty="0">
                <a:solidFill>
                  <a:schemeClr val="tx1"/>
                </a:solidFill>
                <a:latin typeface="+mn-lt"/>
                <a:ea typeface="+mn-ea"/>
                <a:cs typeface="+mn-cs"/>
              </a:rPr>
              <a:t> Index()</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return View(_</a:t>
            </a:r>
            <a:r>
              <a:rPr lang="en-US" sz="1200" kern="1200" dirty="0" err="1">
                <a:solidFill>
                  <a:schemeClr val="tx1"/>
                </a:solidFill>
                <a:latin typeface="+mn-lt"/>
                <a:ea typeface="+mn-ea"/>
                <a:cs typeface="+mn-cs"/>
              </a:rPr>
              <a:t>db.product.ToList</a:t>
            </a:r>
            <a:r>
              <a:rPr lang="en-US" sz="1200" kern="1200" dirty="0">
                <a:solidFill>
                  <a:schemeClr val="tx1"/>
                </a:solidFill>
                <a:latin typeface="+mn-lt"/>
                <a:ea typeface="+mn-ea"/>
                <a:cs typeface="+mn-cs"/>
              </a:rPr>
              <a:t>());  //this is for the view to expect a list of product types</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//get create action method</a:t>
            </a:r>
          </a:p>
          <a:p>
            <a:r>
              <a:rPr lang="en-US" sz="1200" kern="1200" dirty="0">
                <a:solidFill>
                  <a:schemeClr val="tx1"/>
                </a:solidFill>
                <a:latin typeface="+mn-lt"/>
                <a:ea typeface="+mn-ea"/>
                <a:cs typeface="+mn-cs"/>
              </a:rPr>
              <a:t>        public </a:t>
            </a:r>
            <a:r>
              <a:rPr lang="en-US" sz="1200" kern="1200" dirty="0" err="1">
                <a:solidFill>
                  <a:schemeClr val="tx1"/>
                </a:solidFill>
                <a:latin typeface="+mn-lt"/>
                <a:ea typeface="+mn-ea"/>
                <a:cs typeface="+mn-cs"/>
              </a:rPr>
              <a:t>IActionResult</a:t>
            </a:r>
            <a:r>
              <a:rPr lang="en-US" sz="1200" kern="1200" dirty="0">
                <a:solidFill>
                  <a:schemeClr val="tx1"/>
                </a:solidFill>
                <a:latin typeface="+mn-lt"/>
                <a:ea typeface="+mn-ea"/>
                <a:cs typeface="+mn-cs"/>
              </a:rPr>
              <a:t> Create()</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return View();               //this will direct you to create view</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//post create action method</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HttpPost</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ValidateAntiForgeryToken</a:t>
            </a:r>
            <a:r>
              <a:rPr lang="en-US" sz="1200" kern="1200" dirty="0">
                <a:solidFill>
                  <a:schemeClr val="tx1"/>
                </a:solidFill>
                <a:latin typeface="+mn-lt"/>
                <a:ea typeface="+mn-ea"/>
                <a:cs typeface="+mn-cs"/>
              </a:rPr>
              <a:t>] //we write this to protect our site from  cross-site scripting attacks and cross-site request forgery</a:t>
            </a:r>
          </a:p>
          <a:p>
            <a:r>
              <a:rPr lang="en-US" sz="1200" kern="1200" dirty="0">
                <a:solidFill>
                  <a:schemeClr val="tx1"/>
                </a:solidFill>
                <a:latin typeface="+mn-lt"/>
                <a:ea typeface="+mn-ea"/>
                <a:cs typeface="+mn-cs"/>
              </a:rPr>
              <a:t>        public async Task&lt;</a:t>
            </a:r>
            <a:r>
              <a:rPr lang="en-US" sz="1200" kern="1200" dirty="0" err="1">
                <a:solidFill>
                  <a:schemeClr val="tx1"/>
                </a:solidFill>
                <a:latin typeface="+mn-lt"/>
                <a:ea typeface="+mn-ea"/>
                <a:cs typeface="+mn-cs"/>
              </a:rPr>
              <a:t>IActionResult</a:t>
            </a:r>
            <a:r>
              <a:rPr lang="en-US" sz="1200" kern="1200" dirty="0">
                <a:solidFill>
                  <a:schemeClr val="tx1"/>
                </a:solidFill>
                <a:latin typeface="+mn-lt"/>
                <a:ea typeface="+mn-ea"/>
                <a:cs typeface="+mn-cs"/>
              </a:rPr>
              <a:t>&gt; Create(Products product)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if (</a:t>
            </a:r>
            <a:r>
              <a:rPr lang="en-US" sz="1200" kern="1200" dirty="0" err="1">
                <a:solidFill>
                  <a:schemeClr val="tx1"/>
                </a:solidFill>
                <a:latin typeface="+mn-lt"/>
                <a:ea typeface="+mn-ea"/>
                <a:cs typeface="+mn-cs"/>
              </a:rPr>
              <a:t>ModelState.IsValid</a:t>
            </a:r>
            <a:r>
              <a:rPr lang="en-US" sz="1200" kern="1200" dirty="0">
                <a:solidFill>
                  <a:schemeClr val="tx1"/>
                </a:solidFill>
                <a:latin typeface="+mn-lt"/>
                <a:ea typeface="+mn-ea"/>
                <a:cs typeface="+mn-cs"/>
              </a:rPr>
              <a:t>)  //we use this to check that all the required defined in model is valid</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_</a:t>
            </a:r>
            <a:r>
              <a:rPr lang="en-US" sz="1200" kern="1200" dirty="0" err="1">
                <a:solidFill>
                  <a:schemeClr val="tx1"/>
                </a:solidFill>
                <a:latin typeface="+mn-lt"/>
                <a:ea typeface="+mn-ea"/>
                <a:cs typeface="+mn-cs"/>
              </a:rPr>
              <a:t>db.Add</a:t>
            </a:r>
            <a:r>
              <a:rPr lang="en-US" sz="1200" kern="1200" dirty="0">
                <a:solidFill>
                  <a:schemeClr val="tx1"/>
                </a:solidFill>
                <a:latin typeface="+mn-lt"/>
                <a:ea typeface="+mn-ea"/>
                <a:cs typeface="+mn-cs"/>
              </a:rPr>
              <a:t>(product);  //if it is valid we will save it to database</a:t>
            </a:r>
          </a:p>
          <a:p>
            <a:r>
              <a:rPr lang="en-US" sz="1200" kern="1200" dirty="0">
                <a:solidFill>
                  <a:schemeClr val="tx1"/>
                </a:solidFill>
                <a:latin typeface="+mn-lt"/>
                <a:ea typeface="+mn-ea"/>
                <a:cs typeface="+mn-cs"/>
              </a:rPr>
              <a:t>                await _</a:t>
            </a:r>
            <a:r>
              <a:rPr lang="en-US" sz="1200" kern="1200" dirty="0" err="1">
                <a:solidFill>
                  <a:schemeClr val="tx1"/>
                </a:solidFill>
                <a:latin typeface="+mn-lt"/>
                <a:ea typeface="+mn-ea"/>
                <a:cs typeface="+mn-cs"/>
              </a:rPr>
              <a:t>db.SaveChangesAsync</a:t>
            </a:r>
            <a:r>
              <a:rPr lang="en-US" sz="1200" kern="1200" dirty="0">
                <a:solidFill>
                  <a:schemeClr val="tx1"/>
                </a:solidFill>
                <a:latin typeface="+mn-lt"/>
                <a:ea typeface="+mn-ea"/>
                <a:cs typeface="+mn-cs"/>
              </a:rPr>
              <a:t>();  //we use await so our code will continue to run while it is been saved to </a:t>
            </a:r>
            <a:r>
              <a:rPr lang="en-US" sz="1200" kern="1200" dirty="0" err="1">
                <a:solidFill>
                  <a:schemeClr val="tx1"/>
                </a:solidFill>
                <a:latin typeface="+mn-lt"/>
                <a:ea typeface="+mn-ea"/>
                <a:cs typeface="+mn-cs"/>
              </a:rPr>
              <a:t>db</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return </a:t>
            </a:r>
            <a:r>
              <a:rPr lang="en-US" sz="1200" kern="1200" dirty="0" err="1">
                <a:solidFill>
                  <a:schemeClr val="tx1"/>
                </a:solidFill>
                <a:latin typeface="+mn-lt"/>
                <a:ea typeface="+mn-ea"/>
                <a:cs typeface="+mn-cs"/>
              </a:rPr>
              <a:t>RedirectToAction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nameof</a:t>
            </a:r>
            <a:r>
              <a:rPr lang="en-US" sz="1200" kern="1200" dirty="0">
                <a:solidFill>
                  <a:schemeClr val="tx1"/>
                </a:solidFill>
                <a:latin typeface="+mn-lt"/>
                <a:ea typeface="+mn-ea"/>
                <a:cs typeface="+mn-cs"/>
              </a:rPr>
              <a:t>(Index));</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return View(product);</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//now edit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//get create action method</a:t>
            </a:r>
          </a:p>
          <a:p>
            <a:r>
              <a:rPr lang="en-US" sz="1200" kern="1200" dirty="0">
                <a:solidFill>
                  <a:schemeClr val="tx1"/>
                </a:solidFill>
                <a:latin typeface="+mn-lt"/>
                <a:ea typeface="+mn-ea"/>
                <a:cs typeface="+mn-cs"/>
              </a:rPr>
              <a:t>        public async Task&lt;</a:t>
            </a:r>
            <a:r>
              <a:rPr lang="en-US" sz="1200" kern="1200" dirty="0" err="1">
                <a:solidFill>
                  <a:schemeClr val="tx1"/>
                </a:solidFill>
                <a:latin typeface="+mn-lt"/>
                <a:ea typeface="+mn-ea"/>
                <a:cs typeface="+mn-cs"/>
              </a:rPr>
              <a:t>IActionResult</a:t>
            </a:r>
            <a:r>
              <a:rPr lang="en-US" sz="1200" kern="1200" dirty="0">
                <a:solidFill>
                  <a:schemeClr val="tx1"/>
                </a:solidFill>
                <a:latin typeface="+mn-lt"/>
                <a:ea typeface="+mn-ea"/>
                <a:cs typeface="+mn-cs"/>
              </a:rPr>
              <a:t>&gt; Edit(int? id)</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if (id == null)</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return </a:t>
            </a:r>
            <a:r>
              <a:rPr lang="en-US" sz="1200" kern="1200" dirty="0" err="1">
                <a:solidFill>
                  <a:schemeClr val="tx1"/>
                </a:solidFill>
                <a:latin typeface="+mn-lt"/>
                <a:ea typeface="+mn-ea"/>
                <a:cs typeface="+mn-cs"/>
              </a:rPr>
              <a:t>NotFound</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var </a:t>
            </a:r>
            <a:r>
              <a:rPr lang="en-US" sz="1200" kern="1200" dirty="0" err="1">
                <a:solidFill>
                  <a:schemeClr val="tx1"/>
                </a:solidFill>
                <a:latin typeface="+mn-lt"/>
                <a:ea typeface="+mn-ea"/>
                <a:cs typeface="+mn-cs"/>
              </a:rPr>
              <a:t>productType</a:t>
            </a:r>
            <a:r>
              <a:rPr lang="en-US" sz="1200" kern="1200" dirty="0">
                <a:solidFill>
                  <a:schemeClr val="tx1"/>
                </a:solidFill>
                <a:latin typeface="+mn-lt"/>
                <a:ea typeface="+mn-ea"/>
                <a:cs typeface="+mn-cs"/>
              </a:rPr>
              <a:t> = await _</a:t>
            </a:r>
            <a:r>
              <a:rPr lang="en-US" sz="1200" kern="1200" dirty="0" err="1">
                <a:solidFill>
                  <a:schemeClr val="tx1"/>
                </a:solidFill>
                <a:latin typeface="+mn-lt"/>
                <a:ea typeface="+mn-ea"/>
                <a:cs typeface="+mn-cs"/>
              </a:rPr>
              <a:t>db.product.FindAsync</a:t>
            </a:r>
            <a:r>
              <a:rPr lang="en-US" sz="1200" kern="1200" dirty="0">
                <a:solidFill>
                  <a:schemeClr val="tx1"/>
                </a:solidFill>
                <a:latin typeface="+mn-lt"/>
                <a:ea typeface="+mn-ea"/>
                <a:cs typeface="+mn-cs"/>
              </a:rPr>
              <a:t>(id);</a:t>
            </a:r>
          </a:p>
          <a:p>
            <a:r>
              <a:rPr lang="en-US" sz="1200" kern="1200" dirty="0">
                <a:solidFill>
                  <a:schemeClr val="tx1"/>
                </a:solidFill>
                <a:latin typeface="+mn-lt"/>
                <a:ea typeface="+mn-ea"/>
                <a:cs typeface="+mn-cs"/>
              </a:rPr>
              <a:t>            if (</a:t>
            </a:r>
            <a:r>
              <a:rPr lang="en-US" sz="1200" kern="1200" dirty="0" err="1">
                <a:solidFill>
                  <a:schemeClr val="tx1"/>
                </a:solidFill>
                <a:latin typeface="+mn-lt"/>
                <a:ea typeface="+mn-ea"/>
                <a:cs typeface="+mn-cs"/>
              </a:rPr>
              <a:t>productType</a:t>
            </a:r>
            <a:r>
              <a:rPr lang="en-US" sz="1200" kern="1200" dirty="0">
                <a:solidFill>
                  <a:schemeClr val="tx1"/>
                </a:solidFill>
                <a:latin typeface="+mn-lt"/>
                <a:ea typeface="+mn-ea"/>
                <a:cs typeface="+mn-cs"/>
              </a:rPr>
              <a:t> == null)</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return </a:t>
            </a:r>
            <a:r>
              <a:rPr lang="en-US" sz="1200" kern="1200" dirty="0" err="1">
                <a:solidFill>
                  <a:schemeClr val="tx1"/>
                </a:solidFill>
                <a:latin typeface="+mn-lt"/>
                <a:ea typeface="+mn-ea"/>
                <a:cs typeface="+mn-cs"/>
              </a:rPr>
              <a:t>NotFound</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return View(</a:t>
            </a:r>
            <a:r>
              <a:rPr lang="en-US" sz="1200" kern="1200" dirty="0" err="1">
                <a:solidFill>
                  <a:schemeClr val="tx1"/>
                </a:solidFill>
                <a:latin typeface="+mn-lt"/>
                <a:ea typeface="+mn-ea"/>
                <a:cs typeface="+mn-cs"/>
              </a:rPr>
              <a:t>productType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//post edit action method</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HttpPost</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ValidateAntiForgeryToken</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public async Task&lt;</a:t>
            </a:r>
            <a:r>
              <a:rPr lang="en-US" sz="1200" kern="1200" dirty="0" err="1">
                <a:solidFill>
                  <a:schemeClr val="tx1"/>
                </a:solidFill>
                <a:latin typeface="+mn-lt"/>
                <a:ea typeface="+mn-ea"/>
                <a:cs typeface="+mn-cs"/>
              </a:rPr>
              <a:t>IActionResult</a:t>
            </a:r>
            <a:r>
              <a:rPr lang="en-US" sz="1200" kern="1200" dirty="0">
                <a:solidFill>
                  <a:schemeClr val="tx1"/>
                </a:solidFill>
                <a:latin typeface="+mn-lt"/>
                <a:ea typeface="+mn-ea"/>
                <a:cs typeface="+mn-cs"/>
              </a:rPr>
              <a:t>&gt; Edit(int id, Products product)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if (id != </a:t>
            </a:r>
            <a:r>
              <a:rPr lang="en-US" sz="1200" kern="1200" dirty="0" err="1">
                <a:solidFill>
                  <a:schemeClr val="tx1"/>
                </a:solidFill>
                <a:latin typeface="+mn-lt"/>
                <a:ea typeface="+mn-ea"/>
                <a:cs typeface="+mn-cs"/>
              </a:rPr>
              <a:t>product.Id</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NotFound</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if (</a:t>
            </a:r>
            <a:r>
              <a:rPr lang="en-US" sz="1200" kern="1200" dirty="0" err="1">
                <a:solidFill>
                  <a:schemeClr val="tx1"/>
                </a:solidFill>
                <a:latin typeface="+mn-lt"/>
                <a:ea typeface="+mn-ea"/>
                <a:cs typeface="+mn-cs"/>
              </a:rPr>
              <a:t>ModelState.IsValid</a:t>
            </a:r>
            <a:r>
              <a:rPr lang="en-US" sz="1200" kern="1200" dirty="0">
                <a:solidFill>
                  <a:schemeClr val="tx1"/>
                </a:solidFill>
                <a:latin typeface="+mn-lt"/>
                <a:ea typeface="+mn-ea"/>
                <a:cs typeface="+mn-cs"/>
              </a:rPr>
              <a:t>)  //we use this to check that all the required defined in model is valid</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_</a:t>
            </a:r>
            <a:r>
              <a:rPr lang="en-US" sz="1200" kern="1200" dirty="0" err="1">
                <a:solidFill>
                  <a:schemeClr val="tx1"/>
                </a:solidFill>
                <a:latin typeface="+mn-lt"/>
                <a:ea typeface="+mn-ea"/>
                <a:cs typeface="+mn-cs"/>
              </a:rPr>
              <a:t>db.Update</a:t>
            </a:r>
            <a:r>
              <a:rPr lang="en-US" sz="1200" kern="1200" dirty="0">
                <a:solidFill>
                  <a:schemeClr val="tx1"/>
                </a:solidFill>
                <a:latin typeface="+mn-lt"/>
                <a:ea typeface="+mn-ea"/>
                <a:cs typeface="+mn-cs"/>
              </a:rPr>
              <a:t>(product); //if it is valid we will save it to database</a:t>
            </a:r>
          </a:p>
          <a:p>
            <a:r>
              <a:rPr lang="en-US" sz="1200" kern="1200" dirty="0">
                <a:solidFill>
                  <a:schemeClr val="tx1"/>
                </a:solidFill>
                <a:latin typeface="+mn-lt"/>
                <a:ea typeface="+mn-ea"/>
                <a:cs typeface="+mn-cs"/>
              </a:rPr>
              <a:t>                await _</a:t>
            </a:r>
            <a:r>
              <a:rPr lang="en-US" sz="1200" kern="1200" dirty="0" err="1">
                <a:solidFill>
                  <a:schemeClr val="tx1"/>
                </a:solidFill>
                <a:latin typeface="+mn-lt"/>
                <a:ea typeface="+mn-ea"/>
                <a:cs typeface="+mn-cs"/>
              </a:rPr>
              <a:t>db.SaveChangesAsync</a:t>
            </a:r>
            <a:r>
              <a:rPr lang="en-US" sz="1200" kern="1200" dirty="0">
                <a:solidFill>
                  <a:schemeClr val="tx1"/>
                </a:solidFill>
                <a:latin typeface="+mn-lt"/>
                <a:ea typeface="+mn-ea"/>
                <a:cs typeface="+mn-cs"/>
              </a:rPr>
              <a:t>();  //we use await so our code will continue to run while it is been saved to </a:t>
            </a:r>
            <a:r>
              <a:rPr lang="en-US" sz="1200" kern="1200" dirty="0" err="1">
                <a:solidFill>
                  <a:schemeClr val="tx1"/>
                </a:solidFill>
                <a:latin typeface="+mn-lt"/>
                <a:ea typeface="+mn-ea"/>
                <a:cs typeface="+mn-cs"/>
              </a:rPr>
              <a:t>db</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return </a:t>
            </a:r>
            <a:r>
              <a:rPr lang="en-US" sz="1200" kern="1200" dirty="0" err="1">
                <a:solidFill>
                  <a:schemeClr val="tx1"/>
                </a:solidFill>
                <a:latin typeface="+mn-lt"/>
                <a:ea typeface="+mn-ea"/>
                <a:cs typeface="+mn-cs"/>
              </a:rPr>
              <a:t>RedirectToAction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nameof</a:t>
            </a:r>
            <a:r>
              <a:rPr lang="en-US" sz="1200" kern="1200" dirty="0">
                <a:solidFill>
                  <a:schemeClr val="tx1"/>
                </a:solidFill>
                <a:latin typeface="+mn-lt"/>
                <a:ea typeface="+mn-ea"/>
                <a:cs typeface="+mn-cs"/>
              </a:rPr>
              <a:t>(Index));</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return View(product); //if it is not valid then it will pass through product type so it will display what was not valid</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//now details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//get create action method</a:t>
            </a:r>
          </a:p>
          <a:p>
            <a:r>
              <a:rPr lang="en-US" sz="1200" kern="1200" dirty="0">
                <a:solidFill>
                  <a:schemeClr val="tx1"/>
                </a:solidFill>
                <a:latin typeface="+mn-lt"/>
                <a:ea typeface="+mn-ea"/>
                <a:cs typeface="+mn-cs"/>
              </a:rPr>
              <a:t>        public async Task&lt;</a:t>
            </a:r>
            <a:r>
              <a:rPr lang="en-US" sz="1200" kern="1200" dirty="0" err="1">
                <a:solidFill>
                  <a:schemeClr val="tx1"/>
                </a:solidFill>
                <a:latin typeface="+mn-lt"/>
                <a:ea typeface="+mn-ea"/>
                <a:cs typeface="+mn-cs"/>
              </a:rPr>
              <a:t>IActionResult</a:t>
            </a:r>
            <a:r>
              <a:rPr lang="en-US" sz="1200" kern="1200" dirty="0">
                <a:solidFill>
                  <a:schemeClr val="tx1"/>
                </a:solidFill>
                <a:latin typeface="+mn-lt"/>
                <a:ea typeface="+mn-ea"/>
                <a:cs typeface="+mn-cs"/>
              </a:rPr>
              <a:t>&gt; Details(int? id)</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if (id == null)</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return </a:t>
            </a:r>
            <a:r>
              <a:rPr lang="en-US" sz="1200" kern="1200" dirty="0" err="1">
                <a:solidFill>
                  <a:schemeClr val="tx1"/>
                </a:solidFill>
                <a:latin typeface="+mn-lt"/>
                <a:ea typeface="+mn-ea"/>
                <a:cs typeface="+mn-cs"/>
              </a:rPr>
              <a:t>NotFound</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var product = await _</a:t>
            </a:r>
            <a:r>
              <a:rPr lang="en-US" sz="1200" kern="1200" dirty="0" err="1">
                <a:solidFill>
                  <a:schemeClr val="tx1"/>
                </a:solidFill>
                <a:latin typeface="+mn-lt"/>
                <a:ea typeface="+mn-ea"/>
                <a:cs typeface="+mn-cs"/>
              </a:rPr>
              <a:t>db.product.FindAsync</a:t>
            </a:r>
            <a:r>
              <a:rPr lang="en-US" sz="1200" kern="1200" dirty="0">
                <a:solidFill>
                  <a:schemeClr val="tx1"/>
                </a:solidFill>
                <a:latin typeface="+mn-lt"/>
                <a:ea typeface="+mn-ea"/>
                <a:cs typeface="+mn-cs"/>
              </a:rPr>
              <a:t>(id);</a:t>
            </a:r>
          </a:p>
          <a:p>
            <a:r>
              <a:rPr lang="en-US" sz="1200" kern="1200" dirty="0">
                <a:solidFill>
                  <a:schemeClr val="tx1"/>
                </a:solidFill>
                <a:latin typeface="+mn-lt"/>
                <a:ea typeface="+mn-ea"/>
                <a:cs typeface="+mn-cs"/>
              </a:rPr>
              <a:t>            if (product == null)</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return </a:t>
            </a:r>
            <a:r>
              <a:rPr lang="en-US" sz="1200" kern="1200" dirty="0" err="1">
                <a:solidFill>
                  <a:schemeClr val="tx1"/>
                </a:solidFill>
                <a:latin typeface="+mn-lt"/>
                <a:ea typeface="+mn-ea"/>
                <a:cs typeface="+mn-cs"/>
              </a:rPr>
              <a:t>NotFound</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return View(product);</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//now delete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//get create action method</a:t>
            </a:r>
          </a:p>
          <a:p>
            <a:r>
              <a:rPr lang="en-US" sz="1200" kern="1200" dirty="0">
                <a:solidFill>
                  <a:schemeClr val="tx1"/>
                </a:solidFill>
                <a:latin typeface="+mn-lt"/>
                <a:ea typeface="+mn-ea"/>
                <a:cs typeface="+mn-cs"/>
              </a:rPr>
              <a:t>        public async Task&lt;</a:t>
            </a:r>
            <a:r>
              <a:rPr lang="en-US" sz="1200" kern="1200" dirty="0" err="1">
                <a:solidFill>
                  <a:schemeClr val="tx1"/>
                </a:solidFill>
                <a:latin typeface="+mn-lt"/>
                <a:ea typeface="+mn-ea"/>
                <a:cs typeface="+mn-cs"/>
              </a:rPr>
              <a:t>IActionResult</a:t>
            </a:r>
            <a:r>
              <a:rPr lang="en-US" sz="1200" kern="1200" dirty="0">
                <a:solidFill>
                  <a:schemeClr val="tx1"/>
                </a:solidFill>
                <a:latin typeface="+mn-lt"/>
                <a:ea typeface="+mn-ea"/>
                <a:cs typeface="+mn-cs"/>
              </a:rPr>
              <a:t>&gt; Delete(int? id)</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if (id == null)</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return </a:t>
            </a:r>
            <a:r>
              <a:rPr lang="en-US" sz="1200" kern="1200" dirty="0" err="1">
                <a:solidFill>
                  <a:schemeClr val="tx1"/>
                </a:solidFill>
                <a:latin typeface="+mn-lt"/>
                <a:ea typeface="+mn-ea"/>
                <a:cs typeface="+mn-cs"/>
              </a:rPr>
              <a:t>NotFound</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var product = await _</a:t>
            </a:r>
            <a:r>
              <a:rPr lang="en-US" sz="1200" kern="1200" dirty="0" err="1">
                <a:solidFill>
                  <a:schemeClr val="tx1"/>
                </a:solidFill>
                <a:latin typeface="+mn-lt"/>
                <a:ea typeface="+mn-ea"/>
                <a:cs typeface="+mn-cs"/>
              </a:rPr>
              <a:t>db.product.FindAsync</a:t>
            </a:r>
            <a:r>
              <a:rPr lang="en-US" sz="1200" kern="1200" dirty="0">
                <a:solidFill>
                  <a:schemeClr val="tx1"/>
                </a:solidFill>
                <a:latin typeface="+mn-lt"/>
                <a:ea typeface="+mn-ea"/>
                <a:cs typeface="+mn-cs"/>
              </a:rPr>
              <a:t>(id);</a:t>
            </a:r>
          </a:p>
          <a:p>
            <a:r>
              <a:rPr lang="en-US" sz="1200" kern="1200" dirty="0">
                <a:solidFill>
                  <a:schemeClr val="tx1"/>
                </a:solidFill>
                <a:latin typeface="+mn-lt"/>
                <a:ea typeface="+mn-ea"/>
                <a:cs typeface="+mn-cs"/>
              </a:rPr>
              <a:t>            if (product == null)</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return </a:t>
            </a:r>
            <a:r>
              <a:rPr lang="en-US" sz="1200" kern="1200" dirty="0" err="1">
                <a:solidFill>
                  <a:schemeClr val="tx1"/>
                </a:solidFill>
                <a:latin typeface="+mn-lt"/>
                <a:ea typeface="+mn-ea"/>
                <a:cs typeface="+mn-cs"/>
              </a:rPr>
              <a:t>NotFound</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return View(product);</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//post delete action method</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HttpPost</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ValidateAntiForgeryToken</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public async Task&lt;</a:t>
            </a:r>
            <a:r>
              <a:rPr lang="en-US" sz="1200" kern="1200" dirty="0" err="1">
                <a:solidFill>
                  <a:schemeClr val="tx1"/>
                </a:solidFill>
                <a:latin typeface="+mn-lt"/>
                <a:ea typeface="+mn-ea"/>
                <a:cs typeface="+mn-cs"/>
              </a:rPr>
              <a:t>IActionResult</a:t>
            </a:r>
            <a:r>
              <a:rPr lang="en-US" sz="1200" kern="1200" dirty="0">
                <a:solidFill>
                  <a:schemeClr val="tx1"/>
                </a:solidFill>
                <a:latin typeface="+mn-lt"/>
                <a:ea typeface="+mn-ea"/>
                <a:cs typeface="+mn-cs"/>
              </a:rPr>
              <a:t>&gt; Delete(int id)  //if you </a:t>
            </a:r>
            <a:r>
              <a:rPr lang="en-US" sz="1200" kern="1200" dirty="0" err="1">
                <a:solidFill>
                  <a:schemeClr val="tx1"/>
                </a:solidFill>
                <a:latin typeface="+mn-lt"/>
                <a:ea typeface="+mn-ea"/>
                <a:cs typeface="+mn-cs"/>
              </a:rPr>
              <a:t>wanna</a:t>
            </a:r>
            <a:r>
              <a:rPr lang="en-US" sz="1200" kern="1200" dirty="0">
                <a:solidFill>
                  <a:schemeClr val="tx1"/>
                </a:solidFill>
                <a:latin typeface="+mn-lt"/>
                <a:ea typeface="+mn-ea"/>
                <a:cs typeface="+mn-cs"/>
              </a:rPr>
              <a:t> change the name of delete here then on the [</a:t>
            </a:r>
            <a:r>
              <a:rPr lang="en-US" sz="1200" kern="1200" dirty="0" err="1">
                <a:solidFill>
                  <a:schemeClr val="tx1"/>
                </a:solidFill>
                <a:latin typeface="+mn-lt"/>
                <a:ea typeface="+mn-ea"/>
                <a:cs typeface="+mn-cs"/>
              </a:rPr>
              <a:t>httpost</a:t>
            </a:r>
            <a:r>
              <a:rPr lang="en-US" sz="1200" kern="1200" dirty="0">
                <a:solidFill>
                  <a:schemeClr val="tx1"/>
                </a:solidFill>
                <a:latin typeface="+mn-lt"/>
                <a:ea typeface="+mn-ea"/>
                <a:cs typeface="+mn-cs"/>
              </a:rPr>
              <a:t>] you need to add [</a:t>
            </a:r>
            <a:r>
              <a:rPr lang="en-US" sz="1200" kern="1200" dirty="0" err="1">
                <a:solidFill>
                  <a:schemeClr val="tx1"/>
                </a:solidFill>
                <a:latin typeface="+mn-lt"/>
                <a:ea typeface="+mn-ea"/>
                <a:cs typeface="+mn-cs"/>
              </a:rPr>
              <a:t>HttpPost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ActionName"Delete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var product = await _</a:t>
            </a:r>
            <a:r>
              <a:rPr lang="en-US" sz="1200" kern="1200" dirty="0" err="1">
                <a:solidFill>
                  <a:schemeClr val="tx1"/>
                </a:solidFill>
                <a:latin typeface="+mn-lt"/>
                <a:ea typeface="+mn-ea"/>
                <a:cs typeface="+mn-cs"/>
              </a:rPr>
              <a:t>db.product.FindAsync</a:t>
            </a:r>
            <a:r>
              <a:rPr lang="en-US" sz="1200" kern="1200" dirty="0">
                <a:solidFill>
                  <a:schemeClr val="tx1"/>
                </a:solidFill>
                <a:latin typeface="+mn-lt"/>
                <a:ea typeface="+mn-ea"/>
                <a:cs typeface="+mn-cs"/>
              </a:rPr>
              <a:t>(id);</a:t>
            </a:r>
          </a:p>
          <a:p>
            <a:r>
              <a:rPr lang="en-US" sz="1200" kern="1200" dirty="0">
                <a:solidFill>
                  <a:schemeClr val="tx1"/>
                </a:solidFill>
                <a:latin typeface="+mn-lt"/>
                <a:ea typeface="+mn-ea"/>
                <a:cs typeface="+mn-cs"/>
              </a:rPr>
              <a:t>            _</a:t>
            </a:r>
            <a:r>
              <a:rPr lang="en-US" sz="1200" kern="1200" dirty="0" err="1">
                <a:solidFill>
                  <a:schemeClr val="tx1"/>
                </a:solidFill>
                <a:latin typeface="+mn-lt"/>
                <a:ea typeface="+mn-ea"/>
                <a:cs typeface="+mn-cs"/>
              </a:rPr>
              <a:t>db.product.Remove</a:t>
            </a:r>
            <a:r>
              <a:rPr lang="en-US" sz="1200" kern="1200" dirty="0">
                <a:solidFill>
                  <a:schemeClr val="tx1"/>
                </a:solidFill>
                <a:latin typeface="+mn-lt"/>
                <a:ea typeface="+mn-ea"/>
                <a:cs typeface="+mn-cs"/>
              </a:rPr>
              <a:t>(product);</a:t>
            </a:r>
          </a:p>
          <a:p>
            <a:r>
              <a:rPr lang="en-US" sz="1200" kern="1200" dirty="0">
                <a:solidFill>
                  <a:schemeClr val="tx1"/>
                </a:solidFill>
                <a:latin typeface="+mn-lt"/>
                <a:ea typeface="+mn-ea"/>
                <a:cs typeface="+mn-cs"/>
              </a:rPr>
              <a:t>            await _</a:t>
            </a:r>
            <a:r>
              <a:rPr lang="en-US" sz="1200" kern="1200" dirty="0" err="1">
                <a:solidFill>
                  <a:schemeClr val="tx1"/>
                </a:solidFill>
                <a:latin typeface="+mn-lt"/>
                <a:ea typeface="+mn-ea"/>
                <a:cs typeface="+mn-cs"/>
              </a:rPr>
              <a:t>db.SaveChangesAsync</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return </a:t>
            </a:r>
            <a:r>
              <a:rPr lang="en-US" sz="1200" kern="1200" dirty="0" err="1">
                <a:solidFill>
                  <a:schemeClr val="tx1"/>
                </a:solidFill>
                <a:latin typeface="+mn-lt"/>
                <a:ea typeface="+mn-ea"/>
                <a:cs typeface="+mn-cs"/>
              </a:rPr>
              <a:t>RedirectToAction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nameof</a:t>
            </a:r>
            <a:r>
              <a:rPr lang="en-US" sz="1200" kern="1200" dirty="0">
                <a:solidFill>
                  <a:schemeClr val="tx1"/>
                </a:solidFill>
                <a:latin typeface="+mn-lt"/>
                <a:ea typeface="+mn-ea"/>
                <a:cs typeface="+mn-cs"/>
              </a:rPr>
              <a:t>(Index));</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BF471003-1220-4B0B-B90C-95B117E9CAE8}" type="slidenum">
              <a:rPr lang="en-US" smtClean="0"/>
              <a:t>19</a:t>
            </a:fld>
            <a:endParaRPr lang="en-US"/>
          </a:p>
        </p:txBody>
      </p:sp>
    </p:spTree>
    <p:extLst>
      <p:ext uri="{BB962C8B-B14F-4D97-AF65-F5344CB8AC3E}">
        <p14:creationId xmlns:p14="http://schemas.microsoft.com/office/powerpoint/2010/main" val="3962262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@model </a:t>
            </a:r>
            <a:r>
              <a:rPr lang="en-US" sz="1200" kern="1200" dirty="0" err="1">
                <a:solidFill>
                  <a:schemeClr val="tx1"/>
                </a:solidFill>
                <a:latin typeface="+mn-lt"/>
                <a:ea typeface="+mn-ea"/>
                <a:cs typeface="+mn-cs"/>
              </a:rPr>
              <a:t>UserRole.Models.Products</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ViewData</a:t>
            </a:r>
            <a:r>
              <a:rPr lang="en-US" sz="1200" kern="1200" dirty="0">
                <a:solidFill>
                  <a:schemeClr val="tx1"/>
                </a:solidFill>
                <a:latin typeface="+mn-lt"/>
                <a:ea typeface="+mn-ea"/>
                <a:cs typeface="+mn-cs"/>
              </a:rPr>
              <a:t>["Title"] = "Create";</a:t>
            </a:r>
          </a:p>
          <a:p>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&lt;h2&gt;Create&lt;/h2&gt;</a:t>
            </a:r>
          </a:p>
          <a:p>
            <a:r>
              <a:rPr lang="en-US" sz="1200" kern="1200" dirty="0">
                <a:solidFill>
                  <a:schemeClr val="tx1"/>
                </a:solidFill>
                <a:latin typeface="+mn-lt"/>
                <a:ea typeface="+mn-ea"/>
                <a:cs typeface="+mn-cs"/>
              </a:rPr>
              <a:t>&lt;</a:t>
            </a:r>
            <a:r>
              <a:rPr lang="en-US" sz="1200" kern="1200" dirty="0" err="1">
                <a:solidFill>
                  <a:schemeClr val="tx1"/>
                </a:solidFill>
                <a:latin typeface="+mn-lt"/>
                <a:ea typeface="+mn-ea"/>
                <a:cs typeface="+mn-cs"/>
              </a:rPr>
              <a:t>br</a:t>
            </a:r>
            <a:r>
              <a:rPr lang="en-US" sz="1200" kern="1200" dirty="0">
                <a:solidFill>
                  <a:schemeClr val="tx1"/>
                </a:solidFill>
                <a:latin typeface="+mn-lt"/>
                <a:ea typeface="+mn-ea"/>
                <a:cs typeface="+mn-cs"/>
              </a:rPr>
              <a:t> /&gt;</a:t>
            </a:r>
          </a:p>
          <a:p>
            <a:r>
              <a:rPr lang="en-US" sz="1200" kern="1200" dirty="0">
                <a:solidFill>
                  <a:schemeClr val="tx1"/>
                </a:solidFill>
                <a:latin typeface="+mn-lt"/>
                <a:ea typeface="+mn-ea"/>
                <a:cs typeface="+mn-cs"/>
              </a:rPr>
              <a:t>&lt;h2 class="text-info"&gt;Create Products&lt;/h2&gt;</a:t>
            </a:r>
          </a:p>
          <a:p>
            <a:r>
              <a:rPr lang="en-US" sz="1200" kern="1200" dirty="0">
                <a:solidFill>
                  <a:schemeClr val="tx1"/>
                </a:solidFill>
                <a:latin typeface="+mn-lt"/>
                <a:ea typeface="+mn-ea"/>
                <a:cs typeface="+mn-cs"/>
              </a:rPr>
              <a:t>&lt;</a:t>
            </a:r>
            <a:r>
              <a:rPr lang="en-US" sz="1200" b="1" kern="1200" dirty="0">
                <a:solidFill>
                  <a:schemeClr val="tx1"/>
                </a:solidFill>
                <a:latin typeface="+mn-lt"/>
                <a:ea typeface="+mn-ea"/>
                <a:cs typeface="+mn-cs"/>
              </a:rPr>
              <a:t>form</a:t>
            </a:r>
            <a:r>
              <a:rPr lang="en-US" sz="1200" b="0" kern="1200" dirty="0">
                <a:solidFill>
                  <a:schemeClr val="tx1"/>
                </a:solidFill>
                <a:latin typeface="+mn-lt"/>
                <a:ea typeface="+mn-ea"/>
                <a:cs typeface="+mn-cs"/>
              </a:rPr>
              <a:t> method="post" </a:t>
            </a:r>
            <a:r>
              <a:rPr lang="en-US" sz="1200" b="1" kern="1200" dirty="0">
                <a:solidFill>
                  <a:schemeClr val="tx1"/>
                </a:solidFill>
                <a:latin typeface="+mn-lt"/>
                <a:ea typeface="+mn-ea"/>
                <a:cs typeface="+mn-cs"/>
              </a:rPr>
              <a:t>asp-action</a:t>
            </a:r>
            <a:r>
              <a:rPr lang="en-US" sz="1200" b="0" kern="1200" dirty="0">
                <a:solidFill>
                  <a:schemeClr val="tx1"/>
                </a:solidFill>
                <a:latin typeface="+mn-lt"/>
                <a:ea typeface="+mn-ea"/>
                <a:cs typeface="+mn-cs"/>
              </a:rPr>
              <a:t>="Create"&gt;</a:t>
            </a:r>
          </a:p>
          <a:p>
            <a:r>
              <a:rPr lang="en-US" sz="1200" b="0" kern="1200" dirty="0">
                <a:solidFill>
                  <a:schemeClr val="tx1"/>
                </a:solidFill>
                <a:latin typeface="+mn-lt"/>
                <a:ea typeface="+mn-ea"/>
                <a:cs typeface="+mn-cs"/>
              </a:rPr>
              <a:t>    &lt;div class="p-4 border rounded"&gt;</a:t>
            </a:r>
          </a:p>
          <a:p>
            <a:r>
              <a:rPr lang="en-US" sz="1200" b="0" kern="1200" dirty="0">
                <a:solidFill>
                  <a:schemeClr val="tx1"/>
                </a:solidFill>
                <a:latin typeface="+mn-lt"/>
                <a:ea typeface="+mn-ea"/>
                <a:cs typeface="+mn-cs"/>
              </a:rPr>
              <a:t>        &lt;</a:t>
            </a:r>
            <a:r>
              <a:rPr lang="en-US" sz="1200" b="1" kern="1200" dirty="0">
                <a:solidFill>
                  <a:schemeClr val="tx1"/>
                </a:solidFill>
                <a:latin typeface="+mn-lt"/>
                <a:ea typeface="+mn-ea"/>
                <a:cs typeface="+mn-cs"/>
              </a:rPr>
              <a:t>div</a:t>
            </a:r>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asp-validation-summary</a:t>
            </a:r>
            <a:r>
              <a:rPr lang="en-US" sz="1200" b="0" kern="1200" dirty="0">
                <a:solidFill>
                  <a:schemeClr val="tx1"/>
                </a:solidFill>
                <a:latin typeface="+mn-lt"/>
                <a:ea typeface="+mn-ea"/>
                <a:cs typeface="+mn-cs"/>
              </a:rPr>
              <a:t>="</a:t>
            </a:r>
            <a:r>
              <a:rPr lang="en-US" sz="1200" b="0" kern="1200" dirty="0" err="1">
                <a:solidFill>
                  <a:schemeClr val="tx1"/>
                </a:solidFill>
                <a:latin typeface="+mn-lt"/>
                <a:ea typeface="+mn-ea"/>
                <a:cs typeface="+mn-cs"/>
              </a:rPr>
              <a:t>ModelOnly</a:t>
            </a:r>
            <a:r>
              <a:rPr lang="en-US" sz="1200" b="0" kern="1200" dirty="0">
                <a:solidFill>
                  <a:schemeClr val="tx1"/>
                </a:solidFill>
                <a:latin typeface="+mn-lt"/>
                <a:ea typeface="+mn-ea"/>
                <a:cs typeface="+mn-cs"/>
              </a:rPr>
              <a:t>" class="text-danger"&gt;&lt;/</a:t>
            </a:r>
            <a:r>
              <a:rPr lang="en-US" sz="1200" b="1" kern="1200" dirty="0">
                <a:solidFill>
                  <a:schemeClr val="tx1"/>
                </a:solidFill>
                <a:latin typeface="+mn-lt"/>
                <a:ea typeface="+mn-ea"/>
                <a:cs typeface="+mn-cs"/>
              </a:rPr>
              <a:t>div</a:t>
            </a:r>
            <a:r>
              <a:rPr lang="en-US" sz="1200" b="0" kern="1200" dirty="0">
                <a:solidFill>
                  <a:schemeClr val="tx1"/>
                </a:solidFill>
                <a:latin typeface="+mn-lt"/>
                <a:ea typeface="+mn-ea"/>
                <a:cs typeface="+mn-cs"/>
              </a:rPr>
              <a:t>&gt;</a:t>
            </a:r>
          </a:p>
          <a:p>
            <a:r>
              <a:rPr lang="en-US" sz="1200" b="0" kern="1200" dirty="0">
                <a:solidFill>
                  <a:schemeClr val="tx1"/>
                </a:solidFill>
                <a:latin typeface="+mn-lt"/>
                <a:ea typeface="+mn-ea"/>
                <a:cs typeface="+mn-cs"/>
              </a:rPr>
              <a:t>        &lt;div class="form-group row"&gt;</a:t>
            </a:r>
          </a:p>
          <a:p>
            <a:r>
              <a:rPr lang="en-US" sz="1200" b="0" kern="1200" dirty="0">
                <a:solidFill>
                  <a:schemeClr val="tx1"/>
                </a:solidFill>
                <a:latin typeface="+mn-lt"/>
                <a:ea typeface="+mn-ea"/>
                <a:cs typeface="+mn-cs"/>
              </a:rPr>
              <a:t>            &lt;div class="col-2"&gt;</a:t>
            </a:r>
          </a:p>
          <a:p>
            <a:r>
              <a:rPr lang="en-US" sz="1200" b="0" kern="1200" dirty="0">
                <a:solidFill>
                  <a:schemeClr val="tx1"/>
                </a:solidFill>
                <a:latin typeface="+mn-lt"/>
                <a:ea typeface="+mn-ea"/>
                <a:cs typeface="+mn-cs"/>
              </a:rPr>
              <a:t>                &lt;</a:t>
            </a:r>
            <a:r>
              <a:rPr lang="en-US" sz="1200" b="1" kern="1200" dirty="0">
                <a:solidFill>
                  <a:schemeClr val="tx1"/>
                </a:solidFill>
                <a:latin typeface="+mn-lt"/>
                <a:ea typeface="+mn-ea"/>
                <a:cs typeface="+mn-cs"/>
              </a:rPr>
              <a:t>label</a:t>
            </a:r>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asp-for</a:t>
            </a:r>
            <a:r>
              <a:rPr lang="en-US" sz="1200" b="0" kern="1200" dirty="0">
                <a:solidFill>
                  <a:schemeClr val="tx1"/>
                </a:solidFill>
                <a:latin typeface="+mn-lt"/>
                <a:ea typeface="+mn-ea"/>
                <a:cs typeface="+mn-cs"/>
              </a:rPr>
              <a:t>="Name"&gt;&lt;/</a:t>
            </a:r>
            <a:r>
              <a:rPr lang="en-US" sz="1200" b="1" kern="1200" dirty="0">
                <a:solidFill>
                  <a:schemeClr val="tx1"/>
                </a:solidFill>
                <a:latin typeface="+mn-lt"/>
                <a:ea typeface="+mn-ea"/>
                <a:cs typeface="+mn-cs"/>
              </a:rPr>
              <a:t>label</a:t>
            </a:r>
            <a:r>
              <a:rPr lang="en-US" sz="1200" b="0" kern="1200" dirty="0">
                <a:solidFill>
                  <a:schemeClr val="tx1"/>
                </a:solidFill>
                <a:latin typeface="+mn-lt"/>
                <a:ea typeface="+mn-ea"/>
                <a:cs typeface="+mn-cs"/>
              </a:rPr>
              <a:t>&gt;</a:t>
            </a:r>
          </a:p>
          <a:p>
            <a:r>
              <a:rPr lang="en-US" sz="1200" b="0" kern="1200" dirty="0">
                <a:solidFill>
                  <a:schemeClr val="tx1"/>
                </a:solidFill>
                <a:latin typeface="+mn-lt"/>
                <a:ea typeface="+mn-ea"/>
                <a:cs typeface="+mn-cs"/>
              </a:rPr>
              <a:t>            &lt;/div&gt;</a:t>
            </a:r>
          </a:p>
          <a:p>
            <a:r>
              <a:rPr lang="en-US" sz="1200" b="0" kern="1200" dirty="0">
                <a:solidFill>
                  <a:schemeClr val="tx1"/>
                </a:solidFill>
                <a:latin typeface="+mn-lt"/>
                <a:ea typeface="+mn-ea"/>
                <a:cs typeface="+mn-cs"/>
              </a:rPr>
              <a:t>            &lt;div class="col-5"&gt;</a:t>
            </a:r>
          </a:p>
          <a:p>
            <a:r>
              <a:rPr lang="en-US" sz="1200" b="0" kern="1200" dirty="0">
                <a:solidFill>
                  <a:schemeClr val="tx1"/>
                </a:solidFill>
                <a:latin typeface="+mn-lt"/>
                <a:ea typeface="+mn-ea"/>
                <a:cs typeface="+mn-cs"/>
              </a:rPr>
              <a:t>                &lt;</a:t>
            </a:r>
            <a:r>
              <a:rPr lang="en-US" sz="1200" b="1" kern="1200" dirty="0">
                <a:solidFill>
                  <a:schemeClr val="tx1"/>
                </a:solidFill>
                <a:latin typeface="+mn-lt"/>
                <a:ea typeface="+mn-ea"/>
                <a:cs typeface="+mn-cs"/>
              </a:rPr>
              <a:t>input</a:t>
            </a:r>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asp-for</a:t>
            </a:r>
            <a:r>
              <a:rPr lang="en-US" sz="1200" b="0" kern="1200" dirty="0">
                <a:solidFill>
                  <a:schemeClr val="tx1"/>
                </a:solidFill>
                <a:latin typeface="+mn-lt"/>
                <a:ea typeface="+mn-ea"/>
                <a:cs typeface="+mn-cs"/>
              </a:rPr>
              <a:t>="Name" class="form-control" /&gt;</a:t>
            </a:r>
          </a:p>
          <a:p>
            <a:r>
              <a:rPr lang="en-US" sz="1200" b="0" kern="1200" dirty="0">
                <a:solidFill>
                  <a:schemeClr val="tx1"/>
                </a:solidFill>
                <a:latin typeface="+mn-lt"/>
                <a:ea typeface="+mn-ea"/>
                <a:cs typeface="+mn-cs"/>
              </a:rPr>
              <a:t>            &lt;/div&gt;</a:t>
            </a:r>
          </a:p>
          <a:p>
            <a:r>
              <a:rPr lang="en-US" sz="1200" b="0" kern="1200" dirty="0">
                <a:solidFill>
                  <a:schemeClr val="tx1"/>
                </a:solidFill>
                <a:latin typeface="+mn-lt"/>
                <a:ea typeface="+mn-ea"/>
                <a:cs typeface="+mn-cs"/>
              </a:rPr>
              <a:t>            &lt;</a:t>
            </a:r>
            <a:r>
              <a:rPr lang="en-US" sz="1200" b="1" kern="1200" dirty="0">
                <a:solidFill>
                  <a:schemeClr val="tx1"/>
                </a:solidFill>
                <a:latin typeface="+mn-lt"/>
                <a:ea typeface="+mn-ea"/>
                <a:cs typeface="+mn-cs"/>
              </a:rPr>
              <a:t>span</a:t>
            </a:r>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asp-validation-for</a:t>
            </a:r>
            <a:r>
              <a:rPr lang="en-US" sz="1200" b="0" kern="1200" dirty="0">
                <a:solidFill>
                  <a:schemeClr val="tx1"/>
                </a:solidFill>
                <a:latin typeface="+mn-lt"/>
                <a:ea typeface="+mn-ea"/>
                <a:cs typeface="+mn-cs"/>
              </a:rPr>
              <a:t>="Name" class="text-danger"&gt;&lt;/</a:t>
            </a:r>
            <a:r>
              <a:rPr lang="en-US" sz="1200" b="1" kern="1200" dirty="0">
                <a:solidFill>
                  <a:schemeClr val="tx1"/>
                </a:solidFill>
                <a:latin typeface="+mn-lt"/>
                <a:ea typeface="+mn-ea"/>
                <a:cs typeface="+mn-cs"/>
              </a:rPr>
              <a:t>span</a:t>
            </a:r>
            <a:r>
              <a:rPr lang="en-US" sz="1200" b="0" kern="1200" dirty="0">
                <a:solidFill>
                  <a:schemeClr val="tx1"/>
                </a:solidFill>
                <a:latin typeface="+mn-lt"/>
                <a:ea typeface="+mn-ea"/>
                <a:cs typeface="+mn-cs"/>
              </a:rPr>
              <a:t>&gt;</a:t>
            </a:r>
          </a:p>
          <a:p>
            <a:r>
              <a:rPr lang="en-US" sz="1200" b="0" kern="1200" dirty="0">
                <a:solidFill>
                  <a:schemeClr val="tx1"/>
                </a:solidFill>
                <a:latin typeface="+mn-lt"/>
                <a:ea typeface="+mn-ea"/>
                <a:cs typeface="+mn-cs"/>
              </a:rPr>
              <a:t>        &lt;/div&gt;</a:t>
            </a:r>
          </a:p>
          <a:p>
            <a:r>
              <a:rPr lang="en-US" sz="1200" b="0" kern="1200" dirty="0">
                <a:solidFill>
                  <a:schemeClr val="tx1"/>
                </a:solidFill>
                <a:latin typeface="+mn-lt"/>
                <a:ea typeface="+mn-ea"/>
                <a:cs typeface="+mn-cs"/>
              </a:rPr>
              <a:t>        &lt;</a:t>
            </a:r>
            <a:r>
              <a:rPr lang="en-US" sz="1200" b="0" kern="1200" dirty="0" err="1">
                <a:solidFill>
                  <a:schemeClr val="tx1"/>
                </a:solidFill>
                <a:latin typeface="+mn-lt"/>
                <a:ea typeface="+mn-ea"/>
                <a:cs typeface="+mn-cs"/>
              </a:rPr>
              <a:t>br</a:t>
            </a:r>
            <a:r>
              <a:rPr lang="en-US" sz="1200" b="0" kern="1200" dirty="0">
                <a:solidFill>
                  <a:schemeClr val="tx1"/>
                </a:solidFill>
                <a:latin typeface="+mn-lt"/>
                <a:ea typeface="+mn-ea"/>
                <a:cs typeface="+mn-cs"/>
              </a:rPr>
              <a:t> /&gt;</a:t>
            </a:r>
          </a:p>
          <a:p>
            <a:r>
              <a:rPr lang="en-US" sz="1200" b="0" kern="1200" dirty="0">
                <a:solidFill>
                  <a:schemeClr val="tx1"/>
                </a:solidFill>
                <a:latin typeface="+mn-lt"/>
                <a:ea typeface="+mn-ea"/>
                <a:cs typeface="+mn-cs"/>
              </a:rPr>
              <a:t>        &lt;div class="form-group"&gt;</a:t>
            </a:r>
          </a:p>
          <a:p>
            <a:r>
              <a:rPr lang="en-US" sz="1200" b="0" kern="1200" dirty="0">
                <a:solidFill>
                  <a:schemeClr val="tx1"/>
                </a:solidFill>
                <a:latin typeface="+mn-lt"/>
                <a:ea typeface="+mn-ea"/>
                <a:cs typeface="+mn-cs"/>
              </a:rPr>
              <a:t>            &lt;input type="submit" class="</a:t>
            </a:r>
            <a:r>
              <a:rPr lang="en-US" sz="1200" b="0" kern="1200" dirty="0" err="1">
                <a:solidFill>
                  <a:schemeClr val="tx1"/>
                </a:solidFill>
                <a:latin typeface="+mn-lt"/>
                <a:ea typeface="+mn-ea"/>
                <a:cs typeface="+mn-cs"/>
              </a:rPr>
              <a:t>btn</a:t>
            </a:r>
            <a:r>
              <a:rPr lang="en-US" sz="1200" b="0" kern="1200" dirty="0">
                <a:solidFill>
                  <a:schemeClr val="tx1"/>
                </a:solidFill>
                <a:latin typeface="+mn-lt"/>
                <a:ea typeface="+mn-ea"/>
                <a:cs typeface="+mn-cs"/>
              </a:rPr>
              <a:t> </a:t>
            </a:r>
            <a:r>
              <a:rPr lang="en-US" sz="1200" b="0" kern="1200" dirty="0" err="1">
                <a:solidFill>
                  <a:schemeClr val="tx1"/>
                </a:solidFill>
                <a:latin typeface="+mn-lt"/>
                <a:ea typeface="+mn-ea"/>
                <a:cs typeface="+mn-cs"/>
              </a:rPr>
              <a:t>btn</a:t>
            </a:r>
            <a:r>
              <a:rPr lang="en-US" sz="1200" b="0" kern="1200" dirty="0">
                <a:solidFill>
                  <a:schemeClr val="tx1"/>
                </a:solidFill>
                <a:latin typeface="+mn-lt"/>
                <a:ea typeface="+mn-ea"/>
                <a:cs typeface="+mn-cs"/>
              </a:rPr>
              <a:t>-primary" value="Create" /&gt;</a:t>
            </a:r>
          </a:p>
          <a:p>
            <a:r>
              <a:rPr lang="en-US" sz="1200" b="0" kern="1200" dirty="0">
                <a:solidFill>
                  <a:schemeClr val="tx1"/>
                </a:solidFill>
                <a:latin typeface="+mn-lt"/>
                <a:ea typeface="+mn-ea"/>
                <a:cs typeface="+mn-cs"/>
              </a:rPr>
              <a:t>            &lt;</a:t>
            </a:r>
            <a:r>
              <a:rPr lang="en-US" sz="1200" b="1" kern="1200" dirty="0">
                <a:solidFill>
                  <a:schemeClr val="tx1"/>
                </a:solidFill>
                <a:latin typeface="+mn-lt"/>
                <a:ea typeface="+mn-ea"/>
                <a:cs typeface="+mn-cs"/>
              </a:rPr>
              <a:t>a</a:t>
            </a:r>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asp-action</a:t>
            </a:r>
            <a:r>
              <a:rPr lang="en-US" sz="1200" b="0" kern="1200" dirty="0">
                <a:solidFill>
                  <a:schemeClr val="tx1"/>
                </a:solidFill>
                <a:latin typeface="+mn-lt"/>
                <a:ea typeface="+mn-ea"/>
                <a:cs typeface="+mn-cs"/>
              </a:rPr>
              <a:t>="Index" class="</a:t>
            </a:r>
            <a:r>
              <a:rPr lang="en-US" sz="1200" b="0" kern="1200" dirty="0" err="1">
                <a:solidFill>
                  <a:schemeClr val="tx1"/>
                </a:solidFill>
                <a:latin typeface="+mn-lt"/>
                <a:ea typeface="+mn-ea"/>
                <a:cs typeface="+mn-cs"/>
              </a:rPr>
              <a:t>btn</a:t>
            </a:r>
            <a:r>
              <a:rPr lang="en-US" sz="1200" b="0" kern="1200" dirty="0">
                <a:solidFill>
                  <a:schemeClr val="tx1"/>
                </a:solidFill>
                <a:latin typeface="+mn-lt"/>
                <a:ea typeface="+mn-ea"/>
                <a:cs typeface="+mn-cs"/>
              </a:rPr>
              <a:t> </a:t>
            </a:r>
            <a:r>
              <a:rPr lang="en-US" sz="1200" b="0" kern="1200" dirty="0" err="1">
                <a:solidFill>
                  <a:schemeClr val="tx1"/>
                </a:solidFill>
                <a:latin typeface="+mn-lt"/>
                <a:ea typeface="+mn-ea"/>
                <a:cs typeface="+mn-cs"/>
              </a:rPr>
              <a:t>btn</a:t>
            </a:r>
            <a:r>
              <a:rPr lang="en-US" sz="1200" b="0" kern="1200" dirty="0">
                <a:solidFill>
                  <a:schemeClr val="tx1"/>
                </a:solidFill>
                <a:latin typeface="+mn-lt"/>
                <a:ea typeface="+mn-ea"/>
                <a:cs typeface="+mn-cs"/>
              </a:rPr>
              <a:t>-success"&gt;Back to List&lt;/</a:t>
            </a:r>
            <a:r>
              <a:rPr lang="en-US" sz="1200" b="1" kern="1200" dirty="0">
                <a:solidFill>
                  <a:schemeClr val="tx1"/>
                </a:solidFill>
                <a:latin typeface="+mn-lt"/>
                <a:ea typeface="+mn-ea"/>
                <a:cs typeface="+mn-cs"/>
              </a:rPr>
              <a:t>a</a:t>
            </a:r>
            <a:r>
              <a:rPr lang="en-US" sz="1200" b="0" kern="1200" dirty="0">
                <a:solidFill>
                  <a:schemeClr val="tx1"/>
                </a:solidFill>
                <a:latin typeface="+mn-lt"/>
                <a:ea typeface="+mn-ea"/>
                <a:cs typeface="+mn-cs"/>
              </a:rPr>
              <a:t>&gt;</a:t>
            </a:r>
          </a:p>
          <a:p>
            <a:r>
              <a:rPr lang="en-US" sz="1200" b="0" kern="1200" dirty="0">
                <a:solidFill>
                  <a:schemeClr val="tx1"/>
                </a:solidFill>
                <a:latin typeface="+mn-lt"/>
                <a:ea typeface="+mn-ea"/>
                <a:cs typeface="+mn-cs"/>
              </a:rPr>
              <a:t>        &lt;/div&gt;</a:t>
            </a:r>
          </a:p>
          <a:p>
            <a:r>
              <a:rPr lang="en-US" sz="1200" b="0" kern="1200" dirty="0">
                <a:solidFill>
                  <a:schemeClr val="tx1"/>
                </a:solidFill>
                <a:latin typeface="+mn-lt"/>
                <a:ea typeface="+mn-ea"/>
                <a:cs typeface="+mn-cs"/>
              </a:rPr>
              <a:t>    &lt;/div&gt;</a:t>
            </a:r>
          </a:p>
          <a:p>
            <a:r>
              <a:rPr lang="en-US" sz="1200" b="0" kern="1200" dirty="0">
                <a:solidFill>
                  <a:schemeClr val="tx1"/>
                </a:solidFill>
                <a:latin typeface="+mn-lt"/>
                <a:ea typeface="+mn-ea"/>
                <a:cs typeface="+mn-cs"/>
              </a:rPr>
              <a:t>&lt;/</a:t>
            </a:r>
            <a:r>
              <a:rPr lang="en-US" sz="1200" b="1" kern="1200" dirty="0">
                <a:solidFill>
                  <a:schemeClr val="tx1"/>
                </a:solidFill>
                <a:latin typeface="+mn-lt"/>
                <a:ea typeface="+mn-ea"/>
                <a:cs typeface="+mn-cs"/>
              </a:rPr>
              <a:t>form</a:t>
            </a:r>
            <a:r>
              <a:rPr lang="en-US" sz="1200" b="0" kern="1200" dirty="0">
                <a:solidFill>
                  <a:schemeClr val="tx1"/>
                </a:solidFill>
                <a:latin typeface="+mn-lt"/>
                <a:ea typeface="+mn-ea"/>
                <a:cs typeface="+mn-cs"/>
              </a:rPr>
              <a:t>&gt;</a:t>
            </a:r>
          </a:p>
          <a:p>
            <a:r>
              <a:rPr lang="en-US" sz="1200" b="0" kern="1200" dirty="0">
                <a:solidFill>
                  <a:schemeClr val="tx1"/>
                </a:solidFill>
                <a:latin typeface="+mn-lt"/>
                <a:ea typeface="+mn-ea"/>
                <a:cs typeface="+mn-cs"/>
              </a:rPr>
              <a:t>@section Scripts{</a:t>
            </a:r>
          </a:p>
          <a:p>
            <a:r>
              <a:rPr lang="en-US" sz="1200" b="0" kern="1200" dirty="0">
                <a:solidFill>
                  <a:schemeClr val="tx1"/>
                </a:solidFill>
                <a:latin typeface="+mn-lt"/>
                <a:ea typeface="+mn-ea"/>
                <a:cs typeface="+mn-cs"/>
              </a:rPr>
              <a:t>    @{ await </a:t>
            </a:r>
            <a:r>
              <a:rPr lang="en-US" sz="1200" b="0" kern="1200" dirty="0" err="1">
                <a:solidFill>
                  <a:schemeClr val="tx1"/>
                </a:solidFill>
                <a:latin typeface="+mn-lt"/>
                <a:ea typeface="+mn-ea"/>
                <a:cs typeface="+mn-cs"/>
              </a:rPr>
              <a:t>Html.RenderPartialAsync</a:t>
            </a:r>
            <a:r>
              <a:rPr lang="en-US" sz="1200" b="0" kern="1200" dirty="0">
                <a:solidFill>
                  <a:schemeClr val="tx1"/>
                </a:solidFill>
                <a:latin typeface="+mn-lt"/>
                <a:ea typeface="+mn-ea"/>
                <a:cs typeface="+mn-cs"/>
              </a:rPr>
              <a:t>("_</a:t>
            </a:r>
            <a:r>
              <a:rPr lang="en-US" sz="1200" b="0" kern="1200" dirty="0" err="1">
                <a:solidFill>
                  <a:schemeClr val="tx1"/>
                </a:solidFill>
                <a:latin typeface="+mn-lt"/>
                <a:ea typeface="+mn-ea"/>
                <a:cs typeface="+mn-cs"/>
              </a:rPr>
              <a:t>ValidationScriptsPartial</a:t>
            </a:r>
            <a:r>
              <a:rPr lang="en-US" sz="1200" b="0" kern="1200" dirty="0">
                <a:solidFill>
                  <a:schemeClr val="tx1"/>
                </a:solidFill>
                <a:latin typeface="+mn-lt"/>
                <a:ea typeface="+mn-ea"/>
                <a:cs typeface="+mn-cs"/>
              </a:rPr>
              <a:t>");}</a:t>
            </a:r>
          </a:p>
          <a:p>
            <a:r>
              <a:rPr lang="en-US" sz="1200" b="0" kern="1200" dirty="0">
                <a:solidFill>
                  <a:schemeClr val="tx1"/>
                </a:solidFill>
                <a:latin typeface="+mn-lt"/>
                <a:ea typeface="+mn-ea"/>
                <a:cs typeface="+mn-cs"/>
              </a:rPr>
              <a:t>}</a:t>
            </a:r>
          </a:p>
          <a:p>
            <a:endParaRPr lang="en-US" sz="1200" b="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F471003-1220-4B0B-B90C-95B117E9CAE8}" type="slidenum">
              <a:rPr lang="en-US" smtClean="0"/>
              <a:t>21</a:t>
            </a:fld>
            <a:endParaRPr lang="en-US"/>
          </a:p>
        </p:txBody>
      </p:sp>
    </p:spTree>
    <p:extLst>
      <p:ext uri="{BB962C8B-B14F-4D97-AF65-F5344CB8AC3E}">
        <p14:creationId xmlns:p14="http://schemas.microsoft.com/office/powerpoint/2010/main" val="2516355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@model </a:t>
            </a:r>
            <a:r>
              <a:rPr lang="en-US" sz="1200" kern="1200" dirty="0" err="1">
                <a:solidFill>
                  <a:schemeClr val="tx1"/>
                </a:solidFill>
                <a:latin typeface="+mn-lt"/>
                <a:ea typeface="+mn-ea"/>
                <a:cs typeface="+mn-cs"/>
              </a:rPr>
              <a:t>UserRole.Models.Products</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ViewData</a:t>
            </a:r>
            <a:r>
              <a:rPr lang="en-US" sz="1200" kern="1200" dirty="0">
                <a:solidFill>
                  <a:schemeClr val="tx1"/>
                </a:solidFill>
                <a:latin typeface="+mn-lt"/>
                <a:ea typeface="+mn-ea"/>
                <a:cs typeface="+mn-cs"/>
              </a:rPr>
              <a:t>["Title"] = "Delete";</a:t>
            </a:r>
          </a:p>
          <a:p>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&lt;</a:t>
            </a:r>
            <a:r>
              <a:rPr lang="en-US" sz="1200" kern="1200" dirty="0" err="1">
                <a:solidFill>
                  <a:schemeClr val="tx1"/>
                </a:solidFill>
                <a:latin typeface="+mn-lt"/>
                <a:ea typeface="+mn-ea"/>
                <a:cs typeface="+mn-cs"/>
              </a:rPr>
              <a:t>br</a:t>
            </a:r>
            <a:r>
              <a:rPr lang="en-US" sz="1200" kern="1200" dirty="0">
                <a:solidFill>
                  <a:schemeClr val="tx1"/>
                </a:solidFill>
                <a:latin typeface="+mn-lt"/>
                <a:ea typeface="+mn-ea"/>
                <a:cs typeface="+mn-cs"/>
              </a:rPr>
              <a:t> /&gt;</a:t>
            </a:r>
          </a:p>
          <a:p>
            <a:r>
              <a:rPr lang="en-US" sz="1200" kern="1200" dirty="0">
                <a:solidFill>
                  <a:schemeClr val="tx1"/>
                </a:solidFill>
                <a:latin typeface="+mn-lt"/>
                <a:ea typeface="+mn-ea"/>
                <a:cs typeface="+mn-cs"/>
              </a:rPr>
              <a:t>&lt;h2 class="text-info"&gt;Edit Product Type&lt;/h2&gt;</a:t>
            </a:r>
          </a:p>
          <a:p>
            <a:r>
              <a:rPr lang="en-US" sz="1200" kern="1200" dirty="0">
                <a:solidFill>
                  <a:schemeClr val="tx1"/>
                </a:solidFill>
                <a:latin typeface="+mn-lt"/>
                <a:ea typeface="+mn-ea"/>
                <a:cs typeface="+mn-cs"/>
              </a:rPr>
              <a:t>&lt;</a:t>
            </a:r>
            <a:r>
              <a:rPr lang="en-US" sz="1200" b="1" kern="1200" dirty="0">
                <a:solidFill>
                  <a:schemeClr val="tx1"/>
                </a:solidFill>
                <a:latin typeface="+mn-lt"/>
                <a:ea typeface="+mn-ea"/>
                <a:cs typeface="+mn-cs"/>
              </a:rPr>
              <a:t>form</a:t>
            </a:r>
            <a:r>
              <a:rPr lang="en-US" sz="1200" b="0" kern="1200" dirty="0">
                <a:solidFill>
                  <a:schemeClr val="tx1"/>
                </a:solidFill>
                <a:latin typeface="+mn-lt"/>
                <a:ea typeface="+mn-ea"/>
                <a:cs typeface="+mn-cs"/>
              </a:rPr>
              <a:t> method="post" </a:t>
            </a:r>
            <a:r>
              <a:rPr lang="en-US" sz="1200" b="1" kern="1200" dirty="0">
                <a:solidFill>
                  <a:schemeClr val="tx1"/>
                </a:solidFill>
                <a:latin typeface="+mn-lt"/>
                <a:ea typeface="+mn-ea"/>
                <a:cs typeface="+mn-cs"/>
              </a:rPr>
              <a:t>asp-action</a:t>
            </a:r>
            <a:r>
              <a:rPr lang="en-US" sz="1200" b="0" kern="1200" dirty="0">
                <a:solidFill>
                  <a:schemeClr val="tx1"/>
                </a:solidFill>
                <a:latin typeface="+mn-lt"/>
                <a:ea typeface="+mn-ea"/>
                <a:cs typeface="+mn-cs"/>
              </a:rPr>
              <a:t>="Delete"&gt;</a:t>
            </a:r>
          </a:p>
          <a:p>
            <a:r>
              <a:rPr lang="en-US" sz="1200" b="0" kern="1200" dirty="0">
                <a:solidFill>
                  <a:schemeClr val="tx1"/>
                </a:solidFill>
                <a:latin typeface="+mn-lt"/>
                <a:ea typeface="+mn-ea"/>
                <a:cs typeface="+mn-cs"/>
              </a:rPr>
              <a:t>    &lt;div class="p-4 border rounded"&gt;</a:t>
            </a:r>
          </a:p>
          <a:p>
            <a:r>
              <a:rPr lang="en-US" sz="1200" b="0" kern="1200" dirty="0">
                <a:solidFill>
                  <a:schemeClr val="tx1"/>
                </a:solidFill>
                <a:latin typeface="+mn-lt"/>
                <a:ea typeface="+mn-ea"/>
                <a:cs typeface="+mn-cs"/>
              </a:rPr>
              <a:t>        &lt;div class="form-group row"&gt;</a:t>
            </a:r>
          </a:p>
          <a:p>
            <a:r>
              <a:rPr lang="en-US" sz="1200" b="0" kern="1200" dirty="0">
                <a:solidFill>
                  <a:schemeClr val="tx1"/>
                </a:solidFill>
                <a:latin typeface="+mn-lt"/>
                <a:ea typeface="+mn-ea"/>
                <a:cs typeface="+mn-cs"/>
              </a:rPr>
              <a:t>            &lt;div class="col2"&gt;</a:t>
            </a:r>
          </a:p>
          <a:p>
            <a:r>
              <a:rPr lang="en-US" sz="1200" b="0" kern="1200" dirty="0">
                <a:solidFill>
                  <a:schemeClr val="tx1"/>
                </a:solidFill>
                <a:latin typeface="+mn-lt"/>
                <a:ea typeface="+mn-ea"/>
                <a:cs typeface="+mn-cs"/>
              </a:rPr>
              <a:t>                &lt;</a:t>
            </a:r>
            <a:r>
              <a:rPr lang="en-US" sz="1200" b="1" kern="1200" dirty="0">
                <a:solidFill>
                  <a:schemeClr val="tx1"/>
                </a:solidFill>
                <a:latin typeface="+mn-lt"/>
                <a:ea typeface="+mn-ea"/>
                <a:cs typeface="+mn-cs"/>
              </a:rPr>
              <a:t>label</a:t>
            </a:r>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asp-for</a:t>
            </a:r>
            <a:r>
              <a:rPr lang="en-US" sz="1200" b="0" kern="1200" dirty="0">
                <a:solidFill>
                  <a:schemeClr val="tx1"/>
                </a:solidFill>
                <a:latin typeface="+mn-lt"/>
                <a:ea typeface="+mn-ea"/>
                <a:cs typeface="+mn-cs"/>
              </a:rPr>
              <a:t>="Name"&gt;&lt;/</a:t>
            </a:r>
            <a:r>
              <a:rPr lang="en-US" sz="1200" b="1" kern="1200" dirty="0">
                <a:solidFill>
                  <a:schemeClr val="tx1"/>
                </a:solidFill>
                <a:latin typeface="+mn-lt"/>
                <a:ea typeface="+mn-ea"/>
                <a:cs typeface="+mn-cs"/>
              </a:rPr>
              <a:t>label</a:t>
            </a:r>
            <a:r>
              <a:rPr lang="en-US" sz="1200" b="0" kern="1200" dirty="0">
                <a:solidFill>
                  <a:schemeClr val="tx1"/>
                </a:solidFill>
                <a:latin typeface="+mn-lt"/>
                <a:ea typeface="+mn-ea"/>
                <a:cs typeface="+mn-cs"/>
              </a:rPr>
              <a:t>&gt;</a:t>
            </a:r>
          </a:p>
          <a:p>
            <a:endParaRPr lang="en-US"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            &lt;/div&gt;</a:t>
            </a:r>
          </a:p>
          <a:p>
            <a:r>
              <a:rPr lang="en-US" sz="1200" b="0" kern="1200" dirty="0">
                <a:solidFill>
                  <a:schemeClr val="tx1"/>
                </a:solidFill>
                <a:latin typeface="+mn-lt"/>
                <a:ea typeface="+mn-ea"/>
                <a:cs typeface="+mn-cs"/>
              </a:rPr>
              <a:t>            &lt;div class="col-5"&gt;</a:t>
            </a:r>
          </a:p>
          <a:p>
            <a:r>
              <a:rPr lang="en-US" sz="1200" b="0" kern="1200" dirty="0">
                <a:solidFill>
                  <a:schemeClr val="tx1"/>
                </a:solidFill>
                <a:latin typeface="+mn-lt"/>
                <a:ea typeface="+mn-ea"/>
                <a:cs typeface="+mn-cs"/>
              </a:rPr>
              <a:t>                &lt;</a:t>
            </a:r>
            <a:r>
              <a:rPr lang="en-US" sz="1200" b="1" kern="1200" dirty="0">
                <a:solidFill>
                  <a:schemeClr val="tx1"/>
                </a:solidFill>
                <a:latin typeface="+mn-lt"/>
                <a:ea typeface="+mn-ea"/>
                <a:cs typeface="+mn-cs"/>
              </a:rPr>
              <a:t>input</a:t>
            </a:r>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asp-for</a:t>
            </a:r>
            <a:r>
              <a:rPr lang="en-US" sz="1200" b="0" kern="1200" dirty="0">
                <a:solidFill>
                  <a:schemeClr val="tx1"/>
                </a:solidFill>
                <a:latin typeface="+mn-lt"/>
                <a:ea typeface="+mn-ea"/>
                <a:cs typeface="+mn-cs"/>
              </a:rPr>
              <a:t>="Name" disabled class="form-control" /&gt;</a:t>
            </a:r>
          </a:p>
          <a:p>
            <a:endParaRPr lang="en-US"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            &lt;/div&gt;</a:t>
            </a:r>
          </a:p>
          <a:p>
            <a:r>
              <a:rPr lang="en-US" sz="1200" b="0" kern="1200" dirty="0">
                <a:solidFill>
                  <a:schemeClr val="tx1"/>
                </a:solidFill>
                <a:latin typeface="+mn-lt"/>
                <a:ea typeface="+mn-ea"/>
                <a:cs typeface="+mn-cs"/>
              </a:rPr>
              <a:t>        &lt;/div&gt;</a:t>
            </a:r>
          </a:p>
          <a:p>
            <a:r>
              <a:rPr lang="en-US" sz="1200" b="0" kern="1200" dirty="0">
                <a:solidFill>
                  <a:schemeClr val="tx1"/>
                </a:solidFill>
                <a:latin typeface="+mn-lt"/>
                <a:ea typeface="+mn-ea"/>
                <a:cs typeface="+mn-cs"/>
              </a:rPr>
              <a:t>        &lt;</a:t>
            </a:r>
            <a:r>
              <a:rPr lang="en-US" sz="1200" b="0" kern="1200" dirty="0" err="1">
                <a:solidFill>
                  <a:schemeClr val="tx1"/>
                </a:solidFill>
                <a:latin typeface="+mn-lt"/>
                <a:ea typeface="+mn-ea"/>
                <a:cs typeface="+mn-cs"/>
              </a:rPr>
              <a:t>br</a:t>
            </a:r>
            <a:r>
              <a:rPr lang="en-US" sz="1200" b="0" kern="1200" dirty="0">
                <a:solidFill>
                  <a:schemeClr val="tx1"/>
                </a:solidFill>
                <a:latin typeface="+mn-lt"/>
                <a:ea typeface="+mn-ea"/>
                <a:cs typeface="+mn-cs"/>
              </a:rPr>
              <a:t> /&gt;</a:t>
            </a:r>
          </a:p>
          <a:p>
            <a:r>
              <a:rPr lang="en-US" sz="1200" b="0" kern="1200" dirty="0">
                <a:solidFill>
                  <a:schemeClr val="tx1"/>
                </a:solidFill>
                <a:latin typeface="+mn-lt"/>
                <a:ea typeface="+mn-ea"/>
                <a:cs typeface="+mn-cs"/>
              </a:rPr>
              <a:t>        &lt;div class="form-group"&gt;</a:t>
            </a:r>
          </a:p>
          <a:p>
            <a:r>
              <a:rPr lang="en-US" sz="1200" b="0" kern="1200" dirty="0">
                <a:solidFill>
                  <a:schemeClr val="tx1"/>
                </a:solidFill>
                <a:latin typeface="+mn-lt"/>
                <a:ea typeface="+mn-ea"/>
                <a:cs typeface="+mn-cs"/>
              </a:rPr>
              <a:t>            &lt;</a:t>
            </a:r>
            <a:r>
              <a:rPr lang="en-US" sz="1200" b="1" kern="1200" dirty="0">
                <a:solidFill>
                  <a:schemeClr val="tx1"/>
                </a:solidFill>
                <a:latin typeface="+mn-lt"/>
                <a:ea typeface="+mn-ea"/>
                <a:cs typeface="+mn-cs"/>
              </a:rPr>
              <a:t>input</a:t>
            </a:r>
            <a:r>
              <a:rPr lang="en-US" sz="1200" b="0" kern="1200" dirty="0">
                <a:solidFill>
                  <a:schemeClr val="tx1"/>
                </a:solidFill>
                <a:latin typeface="+mn-lt"/>
                <a:ea typeface="+mn-ea"/>
                <a:cs typeface="+mn-cs"/>
              </a:rPr>
              <a:t> type="submit" class="</a:t>
            </a:r>
            <a:r>
              <a:rPr lang="en-US" sz="1200" b="0" kern="1200" dirty="0" err="1">
                <a:solidFill>
                  <a:schemeClr val="tx1"/>
                </a:solidFill>
                <a:latin typeface="+mn-lt"/>
                <a:ea typeface="+mn-ea"/>
                <a:cs typeface="+mn-cs"/>
              </a:rPr>
              <a:t>btn</a:t>
            </a:r>
            <a:r>
              <a:rPr lang="en-US" sz="1200" b="0" kern="1200" dirty="0">
                <a:solidFill>
                  <a:schemeClr val="tx1"/>
                </a:solidFill>
                <a:latin typeface="+mn-lt"/>
                <a:ea typeface="+mn-ea"/>
                <a:cs typeface="+mn-cs"/>
              </a:rPr>
              <a:t> </a:t>
            </a:r>
            <a:r>
              <a:rPr lang="en-US" sz="1200" b="0" kern="1200" dirty="0" err="1">
                <a:solidFill>
                  <a:schemeClr val="tx1"/>
                </a:solidFill>
                <a:latin typeface="+mn-lt"/>
                <a:ea typeface="+mn-ea"/>
                <a:cs typeface="+mn-cs"/>
              </a:rPr>
              <a:t>btn</a:t>
            </a:r>
            <a:r>
              <a:rPr lang="en-US" sz="1200" b="0" kern="1200" dirty="0">
                <a:solidFill>
                  <a:schemeClr val="tx1"/>
                </a:solidFill>
                <a:latin typeface="+mn-lt"/>
                <a:ea typeface="+mn-ea"/>
                <a:cs typeface="+mn-cs"/>
              </a:rPr>
              <a:t>-danger" </a:t>
            </a:r>
            <a:r>
              <a:rPr lang="en-US" sz="1200" b="1" kern="1200" dirty="0">
                <a:solidFill>
                  <a:schemeClr val="tx1"/>
                </a:solidFill>
                <a:latin typeface="+mn-lt"/>
                <a:ea typeface="+mn-ea"/>
                <a:cs typeface="+mn-cs"/>
              </a:rPr>
              <a:t>asp-route</a:t>
            </a:r>
            <a:r>
              <a:rPr lang="en-US" sz="1200" b="0" kern="1200" dirty="0">
                <a:solidFill>
                  <a:schemeClr val="tx1"/>
                </a:solidFill>
                <a:latin typeface="+mn-lt"/>
                <a:ea typeface="+mn-ea"/>
                <a:cs typeface="+mn-cs"/>
              </a:rPr>
              <a:t>="@</a:t>
            </a:r>
            <a:r>
              <a:rPr lang="en-US" sz="1200" b="0" kern="1200" dirty="0" err="1">
                <a:solidFill>
                  <a:schemeClr val="tx1"/>
                </a:solidFill>
                <a:latin typeface="+mn-lt"/>
                <a:ea typeface="+mn-ea"/>
                <a:cs typeface="+mn-cs"/>
              </a:rPr>
              <a:t>Model.Id</a:t>
            </a:r>
            <a:r>
              <a:rPr lang="en-US" sz="1200" b="0" kern="1200" dirty="0">
                <a:solidFill>
                  <a:schemeClr val="tx1"/>
                </a:solidFill>
                <a:latin typeface="+mn-lt"/>
                <a:ea typeface="+mn-ea"/>
                <a:cs typeface="+mn-cs"/>
              </a:rPr>
              <a:t>" value="Delete" /&gt;</a:t>
            </a:r>
          </a:p>
          <a:p>
            <a:r>
              <a:rPr lang="en-US" sz="1200" b="0" kern="1200" dirty="0">
                <a:solidFill>
                  <a:schemeClr val="tx1"/>
                </a:solidFill>
                <a:latin typeface="+mn-lt"/>
                <a:ea typeface="+mn-ea"/>
                <a:cs typeface="+mn-cs"/>
              </a:rPr>
              <a:t>            &lt;</a:t>
            </a:r>
            <a:r>
              <a:rPr lang="en-US" sz="1200" b="1" kern="1200" dirty="0">
                <a:solidFill>
                  <a:schemeClr val="tx1"/>
                </a:solidFill>
                <a:latin typeface="+mn-lt"/>
                <a:ea typeface="+mn-ea"/>
                <a:cs typeface="+mn-cs"/>
              </a:rPr>
              <a:t>a</a:t>
            </a:r>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asp-action</a:t>
            </a:r>
            <a:r>
              <a:rPr lang="en-US" sz="1200" b="0" kern="1200" dirty="0">
                <a:solidFill>
                  <a:schemeClr val="tx1"/>
                </a:solidFill>
                <a:latin typeface="+mn-lt"/>
                <a:ea typeface="+mn-ea"/>
                <a:cs typeface="+mn-cs"/>
              </a:rPr>
              <a:t>="Index" class="</a:t>
            </a:r>
            <a:r>
              <a:rPr lang="en-US" sz="1200" b="0" kern="1200" dirty="0" err="1">
                <a:solidFill>
                  <a:schemeClr val="tx1"/>
                </a:solidFill>
                <a:latin typeface="+mn-lt"/>
                <a:ea typeface="+mn-ea"/>
                <a:cs typeface="+mn-cs"/>
              </a:rPr>
              <a:t>btn</a:t>
            </a:r>
            <a:r>
              <a:rPr lang="en-US" sz="1200" b="0" kern="1200" dirty="0">
                <a:solidFill>
                  <a:schemeClr val="tx1"/>
                </a:solidFill>
                <a:latin typeface="+mn-lt"/>
                <a:ea typeface="+mn-ea"/>
                <a:cs typeface="+mn-cs"/>
              </a:rPr>
              <a:t> </a:t>
            </a:r>
            <a:r>
              <a:rPr lang="en-US" sz="1200" b="0" kern="1200" dirty="0" err="1">
                <a:solidFill>
                  <a:schemeClr val="tx1"/>
                </a:solidFill>
                <a:latin typeface="+mn-lt"/>
                <a:ea typeface="+mn-ea"/>
                <a:cs typeface="+mn-cs"/>
              </a:rPr>
              <a:t>btn</a:t>
            </a:r>
            <a:r>
              <a:rPr lang="en-US" sz="1200" b="0" kern="1200" dirty="0">
                <a:solidFill>
                  <a:schemeClr val="tx1"/>
                </a:solidFill>
                <a:latin typeface="+mn-lt"/>
                <a:ea typeface="+mn-ea"/>
                <a:cs typeface="+mn-cs"/>
              </a:rPr>
              <a:t>-success"&gt;Back to List&lt;/</a:t>
            </a:r>
            <a:r>
              <a:rPr lang="en-US" sz="1200" b="1" kern="1200" dirty="0">
                <a:solidFill>
                  <a:schemeClr val="tx1"/>
                </a:solidFill>
                <a:latin typeface="+mn-lt"/>
                <a:ea typeface="+mn-ea"/>
                <a:cs typeface="+mn-cs"/>
              </a:rPr>
              <a:t>a</a:t>
            </a:r>
            <a:r>
              <a:rPr lang="en-US" sz="1200" b="0" kern="1200" dirty="0">
                <a:solidFill>
                  <a:schemeClr val="tx1"/>
                </a:solidFill>
                <a:latin typeface="+mn-lt"/>
                <a:ea typeface="+mn-ea"/>
                <a:cs typeface="+mn-cs"/>
              </a:rPr>
              <a:t>&gt;</a:t>
            </a:r>
          </a:p>
          <a:p>
            <a:r>
              <a:rPr lang="en-US" sz="1200" b="0" kern="1200" dirty="0">
                <a:solidFill>
                  <a:schemeClr val="tx1"/>
                </a:solidFill>
                <a:latin typeface="+mn-lt"/>
                <a:ea typeface="+mn-ea"/>
                <a:cs typeface="+mn-cs"/>
              </a:rPr>
              <a:t>        &lt;/div&gt;</a:t>
            </a:r>
          </a:p>
          <a:p>
            <a:r>
              <a:rPr lang="en-US" sz="1200" b="0" kern="1200" dirty="0">
                <a:solidFill>
                  <a:schemeClr val="tx1"/>
                </a:solidFill>
                <a:latin typeface="+mn-lt"/>
                <a:ea typeface="+mn-ea"/>
                <a:cs typeface="+mn-cs"/>
              </a:rPr>
              <a:t>    &lt;/div&gt;</a:t>
            </a:r>
          </a:p>
          <a:p>
            <a:r>
              <a:rPr lang="en-US" sz="1200" b="0" kern="1200" dirty="0">
                <a:solidFill>
                  <a:schemeClr val="tx1"/>
                </a:solidFill>
                <a:latin typeface="+mn-lt"/>
                <a:ea typeface="+mn-ea"/>
                <a:cs typeface="+mn-cs"/>
              </a:rPr>
              <a:t>&lt;/</a:t>
            </a:r>
            <a:r>
              <a:rPr lang="en-US" sz="1200" b="1" kern="1200" dirty="0">
                <a:solidFill>
                  <a:schemeClr val="tx1"/>
                </a:solidFill>
                <a:latin typeface="+mn-lt"/>
                <a:ea typeface="+mn-ea"/>
                <a:cs typeface="+mn-cs"/>
              </a:rPr>
              <a:t>form</a:t>
            </a:r>
            <a:r>
              <a:rPr lang="en-US" sz="1200" b="0" kern="1200" dirty="0">
                <a:solidFill>
                  <a:schemeClr val="tx1"/>
                </a:solidFill>
                <a:latin typeface="+mn-lt"/>
                <a:ea typeface="+mn-ea"/>
                <a:cs typeface="+mn-cs"/>
              </a:rPr>
              <a:t>&gt;</a:t>
            </a:r>
          </a:p>
          <a:p>
            <a:endParaRPr lang="en-US" dirty="0"/>
          </a:p>
        </p:txBody>
      </p:sp>
      <p:sp>
        <p:nvSpPr>
          <p:cNvPr id="4" name="Slide Number Placeholder 3"/>
          <p:cNvSpPr>
            <a:spLocks noGrp="1"/>
          </p:cNvSpPr>
          <p:nvPr>
            <p:ph type="sldNum" sz="quarter" idx="5"/>
          </p:nvPr>
        </p:nvSpPr>
        <p:spPr/>
        <p:txBody>
          <a:bodyPr/>
          <a:lstStyle/>
          <a:p>
            <a:fld id="{BF471003-1220-4B0B-B90C-95B117E9CAE8}" type="slidenum">
              <a:rPr lang="en-US" smtClean="0"/>
              <a:t>22</a:t>
            </a:fld>
            <a:endParaRPr lang="en-US"/>
          </a:p>
        </p:txBody>
      </p:sp>
    </p:spTree>
    <p:extLst>
      <p:ext uri="{BB962C8B-B14F-4D97-AF65-F5344CB8AC3E}">
        <p14:creationId xmlns:p14="http://schemas.microsoft.com/office/powerpoint/2010/main" val="3434699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@model </a:t>
            </a:r>
            <a:r>
              <a:rPr lang="en-US" sz="1200" kern="1200" dirty="0" err="1">
                <a:solidFill>
                  <a:schemeClr val="tx1"/>
                </a:solidFill>
                <a:latin typeface="+mn-lt"/>
                <a:ea typeface="+mn-ea"/>
                <a:cs typeface="+mn-cs"/>
              </a:rPr>
              <a:t>UserRole.Models.Products</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ViewData</a:t>
            </a:r>
            <a:r>
              <a:rPr lang="en-US" sz="1200" kern="1200" dirty="0">
                <a:solidFill>
                  <a:schemeClr val="tx1"/>
                </a:solidFill>
                <a:latin typeface="+mn-lt"/>
                <a:ea typeface="+mn-ea"/>
                <a:cs typeface="+mn-cs"/>
              </a:rPr>
              <a:t>["Title"] = "Details";</a:t>
            </a:r>
          </a:p>
          <a:p>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&lt;</a:t>
            </a:r>
            <a:r>
              <a:rPr lang="en-US" sz="1200" kern="1200" dirty="0" err="1">
                <a:solidFill>
                  <a:schemeClr val="tx1"/>
                </a:solidFill>
                <a:latin typeface="+mn-lt"/>
                <a:ea typeface="+mn-ea"/>
                <a:cs typeface="+mn-cs"/>
              </a:rPr>
              <a:t>br</a:t>
            </a:r>
            <a:r>
              <a:rPr lang="en-US" sz="1200" kern="1200" dirty="0">
                <a:solidFill>
                  <a:schemeClr val="tx1"/>
                </a:solidFill>
                <a:latin typeface="+mn-lt"/>
                <a:ea typeface="+mn-ea"/>
                <a:cs typeface="+mn-cs"/>
              </a:rPr>
              <a:t> /&gt;</a:t>
            </a:r>
          </a:p>
          <a:p>
            <a:r>
              <a:rPr lang="en-US" sz="1200" kern="1200" dirty="0">
                <a:solidFill>
                  <a:schemeClr val="tx1"/>
                </a:solidFill>
                <a:latin typeface="+mn-lt"/>
                <a:ea typeface="+mn-ea"/>
                <a:cs typeface="+mn-cs"/>
              </a:rPr>
              <a:t>&lt;h2 class="text-info"&gt;Edit Product Type&lt;/h2&gt;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&lt;div class="p-4 border rounded"&gt;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&lt;div class="form-group row"&gt;</a:t>
            </a:r>
          </a:p>
          <a:p>
            <a:r>
              <a:rPr lang="en-US" sz="1200" kern="1200" dirty="0">
                <a:solidFill>
                  <a:schemeClr val="tx1"/>
                </a:solidFill>
                <a:latin typeface="+mn-lt"/>
                <a:ea typeface="+mn-ea"/>
                <a:cs typeface="+mn-cs"/>
              </a:rPr>
              <a:t>        &lt;div class="col2"&gt;</a:t>
            </a:r>
          </a:p>
          <a:p>
            <a:r>
              <a:rPr lang="en-US" sz="1200" kern="1200" dirty="0">
                <a:solidFill>
                  <a:schemeClr val="tx1"/>
                </a:solidFill>
                <a:latin typeface="+mn-lt"/>
                <a:ea typeface="+mn-ea"/>
                <a:cs typeface="+mn-cs"/>
              </a:rPr>
              <a:t>            &lt;</a:t>
            </a:r>
            <a:r>
              <a:rPr lang="en-US" sz="1200" b="1" kern="1200" dirty="0">
                <a:solidFill>
                  <a:schemeClr val="tx1"/>
                </a:solidFill>
                <a:latin typeface="+mn-lt"/>
                <a:ea typeface="+mn-ea"/>
                <a:cs typeface="+mn-cs"/>
              </a:rPr>
              <a:t>label</a:t>
            </a:r>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asp-for</a:t>
            </a:r>
            <a:r>
              <a:rPr lang="en-US" sz="1200" b="0" kern="1200" dirty="0">
                <a:solidFill>
                  <a:schemeClr val="tx1"/>
                </a:solidFill>
                <a:latin typeface="+mn-lt"/>
                <a:ea typeface="+mn-ea"/>
                <a:cs typeface="+mn-cs"/>
              </a:rPr>
              <a:t>="Name"&gt;&lt;/</a:t>
            </a:r>
            <a:r>
              <a:rPr lang="en-US" sz="1200" b="1" kern="1200" dirty="0">
                <a:solidFill>
                  <a:schemeClr val="tx1"/>
                </a:solidFill>
                <a:latin typeface="+mn-lt"/>
                <a:ea typeface="+mn-ea"/>
                <a:cs typeface="+mn-cs"/>
              </a:rPr>
              <a:t>label</a:t>
            </a:r>
            <a:r>
              <a:rPr lang="en-US" sz="1200" b="0" kern="1200" dirty="0">
                <a:solidFill>
                  <a:schemeClr val="tx1"/>
                </a:solidFill>
                <a:latin typeface="+mn-lt"/>
                <a:ea typeface="+mn-ea"/>
                <a:cs typeface="+mn-cs"/>
              </a:rPr>
              <a:t>&gt;</a:t>
            </a:r>
          </a:p>
          <a:p>
            <a:endParaRPr lang="en-US"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        &lt;/div&gt;</a:t>
            </a:r>
          </a:p>
          <a:p>
            <a:r>
              <a:rPr lang="en-US" sz="1200" b="0" kern="1200" dirty="0">
                <a:solidFill>
                  <a:schemeClr val="tx1"/>
                </a:solidFill>
                <a:latin typeface="+mn-lt"/>
                <a:ea typeface="+mn-ea"/>
                <a:cs typeface="+mn-cs"/>
              </a:rPr>
              <a:t>        &lt;div class="col-5"&gt;</a:t>
            </a:r>
          </a:p>
          <a:p>
            <a:r>
              <a:rPr lang="en-US" sz="1200" b="0" kern="1200" dirty="0">
                <a:solidFill>
                  <a:schemeClr val="tx1"/>
                </a:solidFill>
                <a:latin typeface="+mn-lt"/>
                <a:ea typeface="+mn-ea"/>
                <a:cs typeface="+mn-cs"/>
              </a:rPr>
              <a:t>            &lt;</a:t>
            </a:r>
            <a:r>
              <a:rPr lang="en-US" sz="1200" b="1" kern="1200" dirty="0">
                <a:solidFill>
                  <a:schemeClr val="tx1"/>
                </a:solidFill>
                <a:latin typeface="+mn-lt"/>
                <a:ea typeface="+mn-ea"/>
                <a:cs typeface="+mn-cs"/>
              </a:rPr>
              <a:t>input</a:t>
            </a:r>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asp-for</a:t>
            </a:r>
            <a:r>
              <a:rPr lang="en-US" sz="1200" b="0" kern="1200" dirty="0">
                <a:solidFill>
                  <a:schemeClr val="tx1"/>
                </a:solidFill>
                <a:latin typeface="+mn-lt"/>
                <a:ea typeface="+mn-ea"/>
                <a:cs typeface="+mn-cs"/>
              </a:rPr>
              <a:t>="Name" disabled class="form-control" /&gt;</a:t>
            </a:r>
          </a:p>
          <a:p>
            <a:endParaRPr lang="en-US"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        &lt;/div&gt;</a:t>
            </a:r>
          </a:p>
          <a:p>
            <a:r>
              <a:rPr lang="en-US" sz="1200" b="0" kern="1200" dirty="0">
                <a:solidFill>
                  <a:schemeClr val="tx1"/>
                </a:solidFill>
                <a:latin typeface="+mn-lt"/>
                <a:ea typeface="+mn-ea"/>
                <a:cs typeface="+mn-cs"/>
              </a:rPr>
              <a:t>    &lt;/div&gt;</a:t>
            </a:r>
          </a:p>
          <a:p>
            <a:r>
              <a:rPr lang="en-US" sz="1200" b="0" kern="1200" dirty="0">
                <a:solidFill>
                  <a:schemeClr val="tx1"/>
                </a:solidFill>
                <a:latin typeface="+mn-lt"/>
                <a:ea typeface="+mn-ea"/>
                <a:cs typeface="+mn-cs"/>
              </a:rPr>
              <a:t>    &lt;</a:t>
            </a:r>
            <a:r>
              <a:rPr lang="en-US" sz="1200" b="0" kern="1200" dirty="0" err="1">
                <a:solidFill>
                  <a:schemeClr val="tx1"/>
                </a:solidFill>
                <a:latin typeface="+mn-lt"/>
                <a:ea typeface="+mn-ea"/>
                <a:cs typeface="+mn-cs"/>
              </a:rPr>
              <a:t>br</a:t>
            </a:r>
            <a:r>
              <a:rPr lang="en-US" sz="1200" b="0" kern="1200" dirty="0">
                <a:solidFill>
                  <a:schemeClr val="tx1"/>
                </a:solidFill>
                <a:latin typeface="+mn-lt"/>
                <a:ea typeface="+mn-ea"/>
                <a:cs typeface="+mn-cs"/>
              </a:rPr>
              <a:t> /&gt;</a:t>
            </a:r>
          </a:p>
          <a:p>
            <a:r>
              <a:rPr lang="en-US" sz="1200" b="0" kern="1200" dirty="0">
                <a:solidFill>
                  <a:schemeClr val="tx1"/>
                </a:solidFill>
                <a:latin typeface="+mn-lt"/>
                <a:ea typeface="+mn-ea"/>
                <a:cs typeface="+mn-cs"/>
              </a:rPr>
              <a:t>    &lt;div class="form-group"&gt;</a:t>
            </a:r>
          </a:p>
          <a:p>
            <a:r>
              <a:rPr lang="en-US" sz="1200" b="0" kern="1200" dirty="0">
                <a:solidFill>
                  <a:schemeClr val="tx1"/>
                </a:solidFill>
                <a:latin typeface="+mn-lt"/>
                <a:ea typeface="+mn-ea"/>
                <a:cs typeface="+mn-cs"/>
              </a:rPr>
              <a:t>        &lt;</a:t>
            </a:r>
            <a:r>
              <a:rPr lang="en-US" sz="1200" b="1" kern="1200" dirty="0">
                <a:solidFill>
                  <a:schemeClr val="tx1"/>
                </a:solidFill>
                <a:latin typeface="+mn-lt"/>
                <a:ea typeface="+mn-ea"/>
                <a:cs typeface="+mn-cs"/>
              </a:rPr>
              <a:t>a</a:t>
            </a:r>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asp-action</a:t>
            </a:r>
            <a:r>
              <a:rPr lang="en-US" sz="1200" b="0" kern="1200" dirty="0">
                <a:solidFill>
                  <a:schemeClr val="tx1"/>
                </a:solidFill>
                <a:latin typeface="+mn-lt"/>
                <a:ea typeface="+mn-ea"/>
                <a:cs typeface="+mn-cs"/>
              </a:rPr>
              <a:t>="Edit" </a:t>
            </a:r>
            <a:r>
              <a:rPr lang="en-US" sz="1200" b="1" kern="1200" dirty="0">
                <a:solidFill>
                  <a:schemeClr val="tx1"/>
                </a:solidFill>
                <a:latin typeface="+mn-lt"/>
                <a:ea typeface="+mn-ea"/>
                <a:cs typeface="+mn-cs"/>
              </a:rPr>
              <a:t>asp-route-id</a:t>
            </a:r>
            <a:r>
              <a:rPr lang="en-US" sz="1200" b="0" kern="1200" dirty="0">
                <a:solidFill>
                  <a:schemeClr val="tx1"/>
                </a:solidFill>
                <a:latin typeface="+mn-lt"/>
                <a:ea typeface="+mn-ea"/>
                <a:cs typeface="+mn-cs"/>
              </a:rPr>
              <a:t>="@</a:t>
            </a:r>
            <a:r>
              <a:rPr lang="en-US" sz="1200" b="0" kern="1200" dirty="0" err="1">
                <a:solidFill>
                  <a:schemeClr val="tx1"/>
                </a:solidFill>
                <a:latin typeface="+mn-lt"/>
                <a:ea typeface="+mn-ea"/>
                <a:cs typeface="+mn-cs"/>
              </a:rPr>
              <a:t>Model.Id</a:t>
            </a:r>
            <a:r>
              <a:rPr lang="en-US" sz="1200" b="0" kern="1200" dirty="0">
                <a:solidFill>
                  <a:schemeClr val="tx1"/>
                </a:solidFill>
                <a:latin typeface="+mn-lt"/>
                <a:ea typeface="+mn-ea"/>
                <a:cs typeface="+mn-cs"/>
              </a:rPr>
              <a:t>" class="</a:t>
            </a:r>
            <a:r>
              <a:rPr lang="en-US" sz="1200" b="0" kern="1200" dirty="0" err="1">
                <a:solidFill>
                  <a:schemeClr val="tx1"/>
                </a:solidFill>
                <a:latin typeface="+mn-lt"/>
                <a:ea typeface="+mn-ea"/>
                <a:cs typeface="+mn-cs"/>
              </a:rPr>
              <a:t>btn</a:t>
            </a:r>
            <a:r>
              <a:rPr lang="en-US" sz="1200" b="0" kern="1200" dirty="0">
                <a:solidFill>
                  <a:schemeClr val="tx1"/>
                </a:solidFill>
                <a:latin typeface="+mn-lt"/>
                <a:ea typeface="+mn-ea"/>
                <a:cs typeface="+mn-cs"/>
              </a:rPr>
              <a:t> </a:t>
            </a:r>
            <a:r>
              <a:rPr lang="en-US" sz="1200" b="0" kern="1200" dirty="0" err="1">
                <a:solidFill>
                  <a:schemeClr val="tx1"/>
                </a:solidFill>
                <a:latin typeface="+mn-lt"/>
                <a:ea typeface="+mn-ea"/>
                <a:cs typeface="+mn-cs"/>
              </a:rPr>
              <a:t>btn</a:t>
            </a:r>
            <a:r>
              <a:rPr lang="en-US" sz="1200" b="0" kern="1200" dirty="0">
                <a:solidFill>
                  <a:schemeClr val="tx1"/>
                </a:solidFill>
                <a:latin typeface="+mn-lt"/>
                <a:ea typeface="+mn-ea"/>
                <a:cs typeface="+mn-cs"/>
              </a:rPr>
              <a:t>-primary"&gt;Edit&lt;/</a:t>
            </a:r>
            <a:r>
              <a:rPr lang="en-US" sz="1200" b="1" kern="1200" dirty="0">
                <a:solidFill>
                  <a:schemeClr val="tx1"/>
                </a:solidFill>
                <a:latin typeface="+mn-lt"/>
                <a:ea typeface="+mn-ea"/>
                <a:cs typeface="+mn-cs"/>
              </a:rPr>
              <a:t>a</a:t>
            </a:r>
            <a:r>
              <a:rPr lang="en-US" sz="1200" b="0" kern="1200" dirty="0">
                <a:solidFill>
                  <a:schemeClr val="tx1"/>
                </a:solidFill>
                <a:latin typeface="+mn-lt"/>
                <a:ea typeface="+mn-ea"/>
                <a:cs typeface="+mn-cs"/>
              </a:rPr>
              <a:t>&gt;</a:t>
            </a:r>
          </a:p>
          <a:p>
            <a:r>
              <a:rPr lang="en-US" sz="1200" b="0" kern="1200" dirty="0">
                <a:solidFill>
                  <a:schemeClr val="tx1"/>
                </a:solidFill>
                <a:latin typeface="+mn-lt"/>
                <a:ea typeface="+mn-ea"/>
                <a:cs typeface="+mn-cs"/>
              </a:rPr>
              <a:t>        &lt;</a:t>
            </a:r>
            <a:r>
              <a:rPr lang="en-US" sz="1200" b="1" kern="1200" dirty="0">
                <a:solidFill>
                  <a:schemeClr val="tx1"/>
                </a:solidFill>
                <a:latin typeface="+mn-lt"/>
                <a:ea typeface="+mn-ea"/>
                <a:cs typeface="+mn-cs"/>
              </a:rPr>
              <a:t>a</a:t>
            </a:r>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asp-action</a:t>
            </a:r>
            <a:r>
              <a:rPr lang="en-US" sz="1200" b="0" kern="1200" dirty="0">
                <a:solidFill>
                  <a:schemeClr val="tx1"/>
                </a:solidFill>
                <a:latin typeface="+mn-lt"/>
                <a:ea typeface="+mn-ea"/>
                <a:cs typeface="+mn-cs"/>
              </a:rPr>
              <a:t>="Index" class="</a:t>
            </a:r>
            <a:r>
              <a:rPr lang="en-US" sz="1200" b="0" kern="1200" dirty="0" err="1">
                <a:solidFill>
                  <a:schemeClr val="tx1"/>
                </a:solidFill>
                <a:latin typeface="+mn-lt"/>
                <a:ea typeface="+mn-ea"/>
                <a:cs typeface="+mn-cs"/>
              </a:rPr>
              <a:t>btn</a:t>
            </a:r>
            <a:r>
              <a:rPr lang="en-US" sz="1200" b="0" kern="1200" dirty="0">
                <a:solidFill>
                  <a:schemeClr val="tx1"/>
                </a:solidFill>
                <a:latin typeface="+mn-lt"/>
                <a:ea typeface="+mn-ea"/>
                <a:cs typeface="+mn-cs"/>
              </a:rPr>
              <a:t> </a:t>
            </a:r>
            <a:r>
              <a:rPr lang="en-US" sz="1200" b="0" kern="1200" dirty="0" err="1">
                <a:solidFill>
                  <a:schemeClr val="tx1"/>
                </a:solidFill>
                <a:latin typeface="+mn-lt"/>
                <a:ea typeface="+mn-ea"/>
                <a:cs typeface="+mn-cs"/>
              </a:rPr>
              <a:t>btn</a:t>
            </a:r>
            <a:r>
              <a:rPr lang="en-US" sz="1200" b="0" kern="1200" dirty="0">
                <a:solidFill>
                  <a:schemeClr val="tx1"/>
                </a:solidFill>
                <a:latin typeface="+mn-lt"/>
                <a:ea typeface="+mn-ea"/>
                <a:cs typeface="+mn-cs"/>
              </a:rPr>
              <a:t>-success"&gt;Back to List&lt;/</a:t>
            </a:r>
            <a:r>
              <a:rPr lang="en-US" sz="1200" b="1" kern="1200" dirty="0">
                <a:solidFill>
                  <a:schemeClr val="tx1"/>
                </a:solidFill>
                <a:latin typeface="+mn-lt"/>
                <a:ea typeface="+mn-ea"/>
                <a:cs typeface="+mn-cs"/>
              </a:rPr>
              <a:t>a</a:t>
            </a:r>
            <a:r>
              <a:rPr lang="en-US" sz="1200" b="0" kern="1200" dirty="0">
                <a:solidFill>
                  <a:schemeClr val="tx1"/>
                </a:solidFill>
                <a:latin typeface="+mn-lt"/>
                <a:ea typeface="+mn-ea"/>
                <a:cs typeface="+mn-cs"/>
              </a:rPr>
              <a:t>&gt;</a:t>
            </a:r>
          </a:p>
          <a:p>
            <a:r>
              <a:rPr lang="en-US" sz="1200" b="0" kern="1200" dirty="0">
                <a:solidFill>
                  <a:schemeClr val="tx1"/>
                </a:solidFill>
                <a:latin typeface="+mn-lt"/>
                <a:ea typeface="+mn-ea"/>
                <a:cs typeface="+mn-cs"/>
              </a:rPr>
              <a:t>    &lt;/div&gt;</a:t>
            </a:r>
          </a:p>
          <a:p>
            <a:r>
              <a:rPr lang="en-US" sz="1200" b="0" kern="1200" dirty="0">
                <a:solidFill>
                  <a:schemeClr val="tx1"/>
                </a:solidFill>
                <a:latin typeface="+mn-lt"/>
                <a:ea typeface="+mn-ea"/>
                <a:cs typeface="+mn-cs"/>
              </a:rPr>
              <a:t>&lt;/div&gt;</a:t>
            </a:r>
          </a:p>
          <a:p>
            <a:endParaRPr lang="en-US" sz="1200" b="0" kern="1200" dirty="0">
              <a:solidFill>
                <a:schemeClr val="tx1"/>
              </a:solidFill>
              <a:latin typeface="+mn-lt"/>
              <a:ea typeface="+mn-ea"/>
              <a:cs typeface="+mn-cs"/>
            </a:endParaRPr>
          </a:p>
          <a:p>
            <a:endParaRPr lang="en-US" sz="1200" b="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F471003-1220-4B0B-B90C-95B117E9CAE8}" type="slidenum">
              <a:rPr lang="en-US" smtClean="0"/>
              <a:t>23</a:t>
            </a:fld>
            <a:endParaRPr lang="en-US"/>
          </a:p>
        </p:txBody>
      </p:sp>
    </p:spTree>
    <p:extLst>
      <p:ext uri="{BB962C8B-B14F-4D97-AF65-F5344CB8AC3E}">
        <p14:creationId xmlns:p14="http://schemas.microsoft.com/office/powerpoint/2010/main" val="1108363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@model </a:t>
            </a:r>
            <a:r>
              <a:rPr lang="en-US" sz="1200" kern="1200" dirty="0" err="1">
                <a:solidFill>
                  <a:schemeClr val="tx1"/>
                </a:solidFill>
                <a:latin typeface="+mn-lt"/>
                <a:ea typeface="+mn-ea"/>
                <a:cs typeface="+mn-cs"/>
              </a:rPr>
              <a:t>IEnumerable</a:t>
            </a:r>
            <a:r>
              <a:rPr lang="en-US" sz="1200" kern="1200" dirty="0">
                <a:solidFill>
                  <a:schemeClr val="tx1"/>
                </a:solidFill>
                <a:latin typeface="+mn-lt"/>
                <a:ea typeface="+mn-ea"/>
                <a:cs typeface="+mn-cs"/>
              </a:rPr>
              <a:t>&lt;</a:t>
            </a:r>
            <a:r>
              <a:rPr lang="en-US" sz="1200" kern="1200" dirty="0" err="1">
                <a:solidFill>
                  <a:schemeClr val="tx1"/>
                </a:solidFill>
                <a:latin typeface="+mn-lt"/>
                <a:ea typeface="+mn-ea"/>
                <a:cs typeface="+mn-cs"/>
              </a:rPr>
              <a:t>UserRole.Models.Products</a:t>
            </a:r>
            <a:r>
              <a:rPr lang="en-US" sz="1200" kern="1200" dirty="0">
                <a:solidFill>
                  <a:schemeClr val="tx1"/>
                </a:solidFill>
                <a:latin typeface="+mn-lt"/>
                <a:ea typeface="+mn-ea"/>
                <a:cs typeface="+mn-cs"/>
              </a:rPr>
              <a:t>&gt;</a:t>
            </a:r>
          </a:p>
          <a:p>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ViewData</a:t>
            </a:r>
            <a:r>
              <a:rPr lang="en-US" sz="1200" kern="1200" dirty="0">
                <a:solidFill>
                  <a:schemeClr val="tx1"/>
                </a:solidFill>
                <a:latin typeface="+mn-lt"/>
                <a:ea typeface="+mn-ea"/>
                <a:cs typeface="+mn-cs"/>
              </a:rPr>
              <a:t>["Title"] = "Index";</a:t>
            </a:r>
          </a:p>
          <a:p>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&lt;</a:t>
            </a:r>
            <a:r>
              <a:rPr lang="en-US" sz="1200" kern="1200" dirty="0" err="1">
                <a:solidFill>
                  <a:schemeClr val="tx1"/>
                </a:solidFill>
                <a:latin typeface="+mn-lt"/>
                <a:ea typeface="+mn-ea"/>
                <a:cs typeface="+mn-cs"/>
              </a:rPr>
              <a:t>br</a:t>
            </a:r>
            <a:r>
              <a:rPr lang="en-US" sz="1200" kern="1200" dirty="0">
                <a:solidFill>
                  <a:schemeClr val="tx1"/>
                </a:solidFill>
                <a:latin typeface="+mn-lt"/>
                <a:ea typeface="+mn-ea"/>
                <a:cs typeface="+mn-cs"/>
              </a:rPr>
              <a:t> /&gt;&lt;</a:t>
            </a:r>
            <a:r>
              <a:rPr lang="en-US" sz="1200" kern="1200" dirty="0" err="1">
                <a:solidFill>
                  <a:schemeClr val="tx1"/>
                </a:solidFill>
                <a:latin typeface="+mn-lt"/>
                <a:ea typeface="+mn-ea"/>
                <a:cs typeface="+mn-cs"/>
              </a:rPr>
              <a:t>br</a:t>
            </a:r>
            <a:r>
              <a:rPr lang="en-US" sz="1200" kern="1200" dirty="0">
                <a:solidFill>
                  <a:schemeClr val="tx1"/>
                </a:solidFill>
                <a:latin typeface="+mn-lt"/>
                <a:ea typeface="+mn-ea"/>
                <a:cs typeface="+mn-cs"/>
              </a:rPr>
              <a:t> /&gt;</a:t>
            </a:r>
          </a:p>
          <a:p>
            <a:r>
              <a:rPr lang="en-US" sz="1200" kern="1200" dirty="0">
                <a:solidFill>
                  <a:schemeClr val="tx1"/>
                </a:solidFill>
                <a:latin typeface="+mn-lt"/>
                <a:ea typeface="+mn-ea"/>
                <a:cs typeface="+mn-cs"/>
              </a:rPr>
              <a:t>&lt;div class="row"&gt;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&lt;div class="col-6"&gt;</a:t>
            </a:r>
          </a:p>
          <a:p>
            <a:r>
              <a:rPr lang="en-US" sz="1200" kern="1200" dirty="0">
                <a:solidFill>
                  <a:schemeClr val="tx1"/>
                </a:solidFill>
                <a:latin typeface="+mn-lt"/>
                <a:ea typeface="+mn-ea"/>
                <a:cs typeface="+mn-cs"/>
              </a:rPr>
              <a:t>        &lt;h2 class="text-info"&gt;</a:t>
            </a:r>
          </a:p>
          <a:p>
            <a:r>
              <a:rPr lang="en-US" sz="1200" kern="1200" dirty="0">
                <a:solidFill>
                  <a:schemeClr val="tx1"/>
                </a:solidFill>
                <a:latin typeface="+mn-lt"/>
                <a:ea typeface="+mn-ea"/>
                <a:cs typeface="+mn-cs"/>
              </a:rPr>
              <a:t>            Product Type List</a:t>
            </a:r>
          </a:p>
          <a:p>
            <a:r>
              <a:rPr lang="en-US" sz="1200" kern="1200" dirty="0">
                <a:solidFill>
                  <a:schemeClr val="tx1"/>
                </a:solidFill>
                <a:latin typeface="+mn-lt"/>
                <a:ea typeface="+mn-ea"/>
                <a:cs typeface="+mn-cs"/>
              </a:rPr>
              <a:t>        &lt;/h2&gt;</a:t>
            </a:r>
          </a:p>
          <a:p>
            <a:r>
              <a:rPr lang="en-US" sz="1200" kern="1200" dirty="0">
                <a:solidFill>
                  <a:schemeClr val="tx1"/>
                </a:solidFill>
                <a:latin typeface="+mn-lt"/>
                <a:ea typeface="+mn-ea"/>
                <a:cs typeface="+mn-cs"/>
              </a:rPr>
              <a:t>    &lt;/div&gt;</a:t>
            </a:r>
          </a:p>
          <a:p>
            <a:r>
              <a:rPr lang="en-US" sz="1200" kern="1200" dirty="0">
                <a:solidFill>
                  <a:schemeClr val="tx1"/>
                </a:solidFill>
                <a:latin typeface="+mn-lt"/>
                <a:ea typeface="+mn-ea"/>
                <a:cs typeface="+mn-cs"/>
              </a:rPr>
              <a:t>    &lt;div class="col-6 text-right"&gt;</a:t>
            </a:r>
          </a:p>
          <a:p>
            <a:r>
              <a:rPr lang="en-US" sz="1200" kern="1200" dirty="0">
                <a:solidFill>
                  <a:schemeClr val="tx1"/>
                </a:solidFill>
                <a:latin typeface="+mn-lt"/>
                <a:ea typeface="+mn-ea"/>
                <a:cs typeface="+mn-cs"/>
              </a:rPr>
              <a:t>        &lt;</a:t>
            </a:r>
            <a:r>
              <a:rPr lang="en-US" sz="1200" b="1" kern="1200" dirty="0">
                <a:solidFill>
                  <a:schemeClr val="tx1"/>
                </a:solidFill>
                <a:latin typeface="+mn-lt"/>
                <a:ea typeface="+mn-ea"/>
                <a:cs typeface="+mn-cs"/>
              </a:rPr>
              <a:t>a</a:t>
            </a:r>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asp-action</a:t>
            </a:r>
            <a:r>
              <a:rPr lang="en-US" sz="1200" b="0" kern="1200" dirty="0">
                <a:solidFill>
                  <a:schemeClr val="tx1"/>
                </a:solidFill>
                <a:latin typeface="+mn-lt"/>
                <a:ea typeface="+mn-ea"/>
                <a:cs typeface="+mn-cs"/>
              </a:rPr>
              <a:t>="Create" class="</a:t>
            </a:r>
            <a:r>
              <a:rPr lang="en-US" sz="1200" b="0" kern="1200" dirty="0" err="1">
                <a:solidFill>
                  <a:schemeClr val="tx1"/>
                </a:solidFill>
                <a:latin typeface="+mn-lt"/>
                <a:ea typeface="+mn-ea"/>
                <a:cs typeface="+mn-cs"/>
              </a:rPr>
              <a:t>btn</a:t>
            </a:r>
            <a:r>
              <a:rPr lang="en-US" sz="1200" b="0" kern="1200" dirty="0">
                <a:solidFill>
                  <a:schemeClr val="tx1"/>
                </a:solidFill>
                <a:latin typeface="+mn-lt"/>
                <a:ea typeface="+mn-ea"/>
                <a:cs typeface="+mn-cs"/>
              </a:rPr>
              <a:t> </a:t>
            </a:r>
            <a:r>
              <a:rPr lang="en-US" sz="1200" b="0" kern="1200" dirty="0" err="1">
                <a:solidFill>
                  <a:schemeClr val="tx1"/>
                </a:solidFill>
                <a:latin typeface="+mn-lt"/>
                <a:ea typeface="+mn-ea"/>
                <a:cs typeface="+mn-cs"/>
              </a:rPr>
              <a:t>btn</a:t>
            </a:r>
            <a:r>
              <a:rPr lang="en-US" sz="1200" b="0" kern="1200" dirty="0">
                <a:solidFill>
                  <a:schemeClr val="tx1"/>
                </a:solidFill>
                <a:latin typeface="+mn-lt"/>
                <a:ea typeface="+mn-ea"/>
                <a:cs typeface="+mn-cs"/>
              </a:rPr>
              <a:t>-info"&gt;&lt;</a:t>
            </a:r>
            <a:r>
              <a:rPr lang="en-US" sz="1200" b="0" kern="1200" dirty="0" err="1">
                <a:solidFill>
                  <a:schemeClr val="tx1"/>
                </a:solidFill>
                <a:latin typeface="+mn-lt"/>
                <a:ea typeface="+mn-ea"/>
                <a:cs typeface="+mn-cs"/>
              </a:rPr>
              <a:t>i</a:t>
            </a:r>
            <a:r>
              <a:rPr lang="en-US" sz="1200" b="0" kern="1200" dirty="0">
                <a:solidFill>
                  <a:schemeClr val="tx1"/>
                </a:solidFill>
                <a:latin typeface="+mn-lt"/>
                <a:ea typeface="+mn-ea"/>
                <a:cs typeface="+mn-cs"/>
              </a:rPr>
              <a:t> class="</a:t>
            </a:r>
            <a:r>
              <a:rPr lang="en-US" sz="1200" b="0" kern="1200" dirty="0" err="1">
                <a:solidFill>
                  <a:schemeClr val="tx1"/>
                </a:solidFill>
                <a:latin typeface="+mn-lt"/>
                <a:ea typeface="+mn-ea"/>
                <a:cs typeface="+mn-cs"/>
              </a:rPr>
              <a:t>btn</a:t>
            </a:r>
            <a:r>
              <a:rPr lang="en-US" sz="1200" b="0" kern="1200" dirty="0">
                <a:solidFill>
                  <a:schemeClr val="tx1"/>
                </a:solidFill>
                <a:latin typeface="+mn-lt"/>
                <a:ea typeface="+mn-ea"/>
                <a:cs typeface="+mn-cs"/>
              </a:rPr>
              <a:t> </a:t>
            </a:r>
            <a:r>
              <a:rPr lang="en-US" sz="1200" b="0" kern="1200" dirty="0" err="1">
                <a:solidFill>
                  <a:schemeClr val="tx1"/>
                </a:solidFill>
                <a:latin typeface="+mn-lt"/>
                <a:ea typeface="+mn-ea"/>
                <a:cs typeface="+mn-cs"/>
              </a:rPr>
              <a:t>btn</a:t>
            </a:r>
            <a:r>
              <a:rPr lang="en-US" sz="1200" b="0" kern="1200" dirty="0">
                <a:solidFill>
                  <a:schemeClr val="tx1"/>
                </a:solidFill>
                <a:latin typeface="+mn-lt"/>
                <a:ea typeface="+mn-ea"/>
                <a:cs typeface="+mn-cs"/>
              </a:rPr>
              <a:t>-info"&gt;&lt;/</a:t>
            </a:r>
            <a:r>
              <a:rPr lang="en-US" sz="1200" b="0" kern="1200" dirty="0" err="1">
                <a:solidFill>
                  <a:schemeClr val="tx1"/>
                </a:solidFill>
                <a:latin typeface="+mn-lt"/>
                <a:ea typeface="+mn-ea"/>
                <a:cs typeface="+mn-cs"/>
              </a:rPr>
              <a:t>i</a:t>
            </a:r>
            <a:r>
              <a:rPr lang="en-US" sz="1200" b="0" kern="1200" dirty="0">
                <a:solidFill>
                  <a:schemeClr val="tx1"/>
                </a:solidFill>
                <a:latin typeface="+mn-lt"/>
                <a:ea typeface="+mn-ea"/>
                <a:cs typeface="+mn-cs"/>
              </a:rPr>
              <a:t>&gt;&amp;</a:t>
            </a:r>
            <a:r>
              <a:rPr lang="en-US" sz="1200" b="0" kern="1200" dirty="0" err="1">
                <a:solidFill>
                  <a:schemeClr val="tx1"/>
                </a:solidFill>
                <a:latin typeface="+mn-lt"/>
                <a:ea typeface="+mn-ea"/>
                <a:cs typeface="+mn-cs"/>
              </a:rPr>
              <a:t>nbsp</a:t>
            </a:r>
            <a:r>
              <a:rPr lang="en-US" sz="1200" b="0" kern="1200" dirty="0">
                <a:solidFill>
                  <a:schemeClr val="tx1"/>
                </a:solidFill>
                <a:latin typeface="+mn-lt"/>
                <a:ea typeface="+mn-ea"/>
                <a:cs typeface="+mn-cs"/>
              </a:rPr>
              <a:t>; New Product Type&lt;/</a:t>
            </a:r>
            <a:r>
              <a:rPr lang="en-US" sz="1200" b="1" kern="1200" dirty="0">
                <a:solidFill>
                  <a:schemeClr val="tx1"/>
                </a:solidFill>
                <a:latin typeface="+mn-lt"/>
                <a:ea typeface="+mn-ea"/>
                <a:cs typeface="+mn-cs"/>
              </a:rPr>
              <a:t>a</a:t>
            </a:r>
            <a:r>
              <a:rPr lang="en-US" sz="1200" b="0" kern="1200" dirty="0">
                <a:solidFill>
                  <a:schemeClr val="tx1"/>
                </a:solidFill>
                <a:latin typeface="+mn-lt"/>
                <a:ea typeface="+mn-ea"/>
                <a:cs typeface="+mn-cs"/>
              </a:rPr>
              <a:t>&gt;</a:t>
            </a:r>
          </a:p>
          <a:p>
            <a:r>
              <a:rPr lang="en-US" sz="1200" b="0" kern="1200" dirty="0">
                <a:solidFill>
                  <a:schemeClr val="tx1"/>
                </a:solidFill>
                <a:latin typeface="+mn-lt"/>
                <a:ea typeface="+mn-ea"/>
                <a:cs typeface="+mn-cs"/>
              </a:rPr>
              <a:t>    &lt;/div&gt;</a:t>
            </a:r>
          </a:p>
          <a:p>
            <a:r>
              <a:rPr lang="en-US" sz="1200" b="0" kern="1200" dirty="0">
                <a:solidFill>
                  <a:schemeClr val="tx1"/>
                </a:solidFill>
                <a:latin typeface="+mn-lt"/>
                <a:ea typeface="+mn-ea"/>
                <a:cs typeface="+mn-cs"/>
              </a:rPr>
              <a:t>&lt;/div&gt;</a:t>
            </a:r>
          </a:p>
          <a:p>
            <a:endParaRPr lang="en-US"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&lt;</a:t>
            </a:r>
            <a:r>
              <a:rPr lang="en-US" sz="1200" b="0" kern="1200" dirty="0" err="1">
                <a:solidFill>
                  <a:schemeClr val="tx1"/>
                </a:solidFill>
                <a:latin typeface="+mn-lt"/>
                <a:ea typeface="+mn-ea"/>
                <a:cs typeface="+mn-cs"/>
              </a:rPr>
              <a:t>br</a:t>
            </a:r>
            <a:r>
              <a:rPr lang="en-US" sz="1200" b="0" kern="1200" dirty="0">
                <a:solidFill>
                  <a:schemeClr val="tx1"/>
                </a:solidFill>
                <a:latin typeface="+mn-lt"/>
                <a:ea typeface="+mn-ea"/>
                <a:cs typeface="+mn-cs"/>
              </a:rPr>
              <a:t> /&gt;</a:t>
            </a:r>
          </a:p>
          <a:p>
            <a:r>
              <a:rPr lang="en-US" sz="1200" b="0" kern="1200" dirty="0">
                <a:solidFill>
                  <a:schemeClr val="tx1"/>
                </a:solidFill>
                <a:latin typeface="+mn-lt"/>
                <a:ea typeface="+mn-ea"/>
                <a:cs typeface="+mn-cs"/>
              </a:rPr>
              <a:t>&lt;div&gt;</a:t>
            </a:r>
          </a:p>
          <a:p>
            <a:r>
              <a:rPr lang="en-US" sz="1200" b="0" kern="1200" dirty="0">
                <a:solidFill>
                  <a:schemeClr val="tx1"/>
                </a:solidFill>
                <a:latin typeface="+mn-lt"/>
                <a:ea typeface="+mn-ea"/>
                <a:cs typeface="+mn-cs"/>
              </a:rPr>
              <a:t>    &lt;table class="table table-striped border table-hover"&gt;</a:t>
            </a:r>
          </a:p>
          <a:p>
            <a:r>
              <a:rPr lang="en-US" sz="1200" b="0" kern="1200" dirty="0">
                <a:solidFill>
                  <a:schemeClr val="tx1"/>
                </a:solidFill>
                <a:latin typeface="+mn-lt"/>
                <a:ea typeface="+mn-ea"/>
                <a:cs typeface="+mn-cs"/>
              </a:rPr>
              <a:t>        &lt;tr class="table-info table-bordered "&gt;</a:t>
            </a:r>
          </a:p>
          <a:p>
            <a:r>
              <a:rPr lang="en-US" sz="1200" b="0" kern="1200" dirty="0">
                <a:solidFill>
                  <a:schemeClr val="tx1"/>
                </a:solidFill>
                <a:latin typeface="+mn-lt"/>
                <a:ea typeface="+mn-ea"/>
                <a:cs typeface="+mn-cs"/>
              </a:rPr>
              <a:t>            &lt;</a:t>
            </a:r>
            <a:r>
              <a:rPr lang="en-US" sz="1200" b="0" kern="1200" dirty="0" err="1">
                <a:solidFill>
                  <a:schemeClr val="tx1"/>
                </a:solidFill>
                <a:latin typeface="+mn-lt"/>
                <a:ea typeface="+mn-ea"/>
                <a:cs typeface="+mn-cs"/>
              </a:rPr>
              <a:t>th</a:t>
            </a:r>
            <a:r>
              <a:rPr lang="en-US" sz="1200" b="0" kern="1200" dirty="0">
                <a:solidFill>
                  <a:schemeClr val="tx1"/>
                </a:solidFill>
                <a:latin typeface="+mn-lt"/>
                <a:ea typeface="+mn-ea"/>
                <a:cs typeface="+mn-cs"/>
              </a:rPr>
              <a:t>&gt;</a:t>
            </a:r>
          </a:p>
          <a:p>
            <a:r>
              <a:rPr lang="en-US" sz="1200" b="0" kern="1200" dirty="0">
                <a:solidFill>
                  <a:schemeClr val="tx1"/>
                </a:solidFill>
                <a:latin typeface="+mn-lt"/>
                <a:ea typeface="+mn-ea"/>
                <a:cs typeface="+mn-cs"/>
              </a:rPr>
              <a:t>                @</a:t>
            </a:r>
            <a:r>
              <a:rPr lang="en-US" sz="1200" b="0" kern="1200" dirty="0" err="1">
                <a:solidFill>
                  <a:schemeClr val="tx1"/>
                </a:solidFill>
                <a:latin typeface="+mn-lt"/>
                <a:ea typeface="+mn-ea"/>
                <a:cs typeface="+mn-cs"/>
              </a:rPr>
              <a:t>Html.DisplayNameFor</a:t>
            </a:r>
            <a:r>
              <a:rPr lang="en-US" sz="1200" b="0" kern="1200" dirty="0">
                <a:solidFill>
                  <a:schemeClr val="tx1"/>
                </a:solidFill>
                <a:latin typeface="+mn-lt"/>
                <a:ea typeface="+mn-ea"/>
                <a:cs typeface="+mn-cs"/>
              </a:rPr>
              <a:t>(m =&gt; </a:t>
            </a:r>
            <a:r>
              <a:rPr lang="en-US" sz="1200" b="0" kern="1200" dirty="0" err="1">
                <a:solidFill>
                  <a:schemeClr val="tx1"/>
                </a:solidFill>
                <a:latin typeface="+mn-lt"/>
                <a:ea typeface="+mn-ea"/>
                <a:cs typeface="+mn-cs"/>
              </a:rPr>
              <a:t>m.Name</a:t>
            </a:r>
            <a:r>
              <a:rPr lang="en-US" sz="1200" b="0" kern="1200" dirty="0">
                <a:solidFill>
                  <a:schemeClr val="tx1"/>
                </a:solidFill>
                <a:latin typeface="+mn-lt"/>
                <a:ea typeface="+mn-ea"/>
                <a:cs typeface="+mn-cs"/>
              </a:rPr>
              <a:t>)</a:t>
            </a:r>
          </a:p>
          <a:p>
            <a:r>
              <a:rPr lang="en-US" sz="1200" b="0" kern="1200" dirty="0">
                <a:solidFill>
                  <a:schemeClr val="tx1"/>
                </a:solidFill>
                <a:latin typeface="+mn-lt"/>
                <a:ea typeface="+mn-ea"/>
                <a:cs typeface="+mn-cs"/>
              </a:rPr>
              <a:t>            &lt;/</a:t>
            </a:r>
            <a:r>
              <a:rPr lang="en-US" sz="1200" b="0" kern="1200" dirty="0" err="1">
                <a:solidFill>
                  <a:schemeClr val="tx1"/>
                </a:solidFill>
                <a:latin typeface="+mn-lt"/>
                <a:ea typeface="+mn-ea"/>
                <a:cs typeface="+mn-cs"/>
              </a:rPr>
              <a:t>th</a:t>
            </a:r>
            <a:r>
              <a:rPr lang="en-US" sz="1200" b="0" kern="1200" dirty="0">
                <a:solidFill>
                  <a:schemeClr val="tx1"/>
                </a:solidFill>
                <a:latin typeface="+mn-lt"/>
                <a:ea typeface="+mn-ea"/>
                <a:cs typeface="+mn-cs"/>
              </a:rPr>
              <a:t>&gt;</a:t>
            </a:r>
          </a:p>
          <a:p>
            <a:r>
              <a:rPr lang="en-US" sz="1200" b="0" kern="1200" dirty="0">
                <a:solidFill>
                  <a:schemeClr val="tx1"/>
                </a:solidFill>
                <a:latin typeface="+mn-lt"/>
                <a:ea typeface="+mn-ea"/>
                <a:cs typeface="+mn-cs"/>
              </a:rPr>
              <a:t>            &lt;</a:t>
            </a:r>
            <a:r>
              <a:rPr lang="en-US" sz="1200" b="0" kern="1200" dirty="0" err="1">
                <a:solidFill>
                  <a:schemeClr val="tx1"/>
                </a:solidFill>
                <a:latin typeface="+mn-lt"/>
                <a:ea typeface="+mn-ea"/>
                <a:cs typeface="+mn-cs"/>
              </a:rPr>
              <a:t>th</a:t>
            </a:r>
            <a:r>
              <a:rPr lang="en-US" sz="1200" b="0" kern="1200" dirty="0">
                <a:solidFill>
                  <a:schemeClr val="tx1"/>
                </a:solidFill>
                <a:latin typeface="+mn-lt"/>
                <a:ea typeface="+mn-ea"/>
                <a:cs typeface="+mn-cs"/>
              </a:rPr>
              <a:t>&gt;&lt;/</a:t>
            </a:r>
            <a:r>
              <a:rPr lang="en-US" sz="1200" b="0" kern="1200" dirty="0" err="1">
                <a:solidFill>
                  <a:schemeClr val="tx1"/>
                </a:solidFill>
                <a:latin typeface="+mn-lt"/>
                <a:ea typeface="+mn-ea"/>
                <a:cs typeface="+mn-cs"/>
              </a:rPr>
              <a:t>th</a:t>
            </a:r>
            <a:r>
              <a:rPr lang="en-US" sz="1200" b="0" kern="1200" dirty="0">
                <a:solidFill>
                  <a:schemeClr val="tx1"/>
                </a:solidFill>
                <a:latin typeface="+mn-lt"/>
                <a:ea typeface="+mn-ea"/>
                <a:cs typeface="+mn-cs"/>
              </a:rPr>
              <a:t>&gt;</a:t>
            </a:r>
          </a:p>
          <a:p>
            <a:r>
              <a:rPr lang="en-US" sz="1200" b="0" kern="1200" dirty="0">
                <a:solidFill>
                  <a:schemeClr val="tx1"/>
                </a:solidFill>
                <a:latin typeface="+mn-lt"/>
                <a:ea typeface="+mn-ea"/>
                <a:cs typeface="+mn-cs"/>
              </a:rPr>
              <a:t>            &lt;</a:t>
            </a:r>
            <a:r>
              <a:rPr lang="en-US" sz="1200" b="0" kern="1200" dirty="0" err="1">
                <a:solidFill>
                  <a:schemeClr val="tx1"/>
                </a:solidFill>
                <a:latin typeface="+mn-lt"/>
                <a:ea typeface="+mn-ea"/>
                <a:cs typeface="+mn-cs"/>
              </a:rPr>
              <a:t>th</a:t>
            </a:r>
            <a:r>
              <a:rPr lang="en-US" sz="1200" b="0" kern="1200" dirty="0">
                <a:solidFill>
                  <a:schemeClr val="tx1"/>
                </a:solidFill>
                <a:latin typeface="+mn-lt"/>
                <a:ea typeface="+mn-ea"/>
                <a:cs typeface="+mn-cs"/>
              </a:rPr>
              <a:t>&gt;&lt;/</a:t>
            </a:r>
            <a:r>
              <a:rPr lang="en-US" sz="1200" b="0" kern="1200" dirty="0" err="1">
                <a:solidFill>
                  <a:schemeClr val="tx1"/>
                </a:solidFill>
                <a:latin typeface="+mn-lt"/>
                <a:ea typeface="+mn-ea"/>
                <a:cs typeface="+mn-cs"/>
              </a:rPr>
              <a:t>th</a:t>
            </a:r>
            <a:r>
              <a:rPr lang="en-US" sz="1200" b="0" kern="1200" dirty="0">
                <a:solidFill>
                  <a:schemeClr val="tx1"/>
                </a:solidFill>
                <a:latin typeface="+mn-lt"/>
                <a:ea typeface="+mn-ea"/>
                <a:cs typeface="+mn-cs"/>
              </a:rPr>
              <a:t>&gt;</a:t>
            </a:r>
          </a:p>
          <a:p>
            <a:r>
              <a:rPr lang="en-US" sz="1200" b="0" kern="1200" dirty="0">
                <a:solidFill>
                  <a:schemeClr val="tx1"/>
                </a:solidFill>
                <a:latin typeface="+mn-lt"/>
                <a:ea typeface="+mn-ea"/>
                <a:cs typeface="+mn-cs"/>
              </a:rPr>
              <a:t>        &lt;/tr&gt;</a:t>
            </a:r>
          </a:p>
          <a:p>
            <a:r>
              <a:rPr lang="sv-SE" sz="1200" b="0" kern="1200" dirty="0">
                <a:solidFill>
                  <a:schemeClr val="tx1"/>
                </a:solidFill>
                <a:latin typeface="+mn-lt"/>
                <a:ea typeface="+mn-ea"/>
                <a:cs typeface="+mn-cs"/>
              </a:rPr>
              <a:t>        @foreach (var item in Model)</a:t>
            </a:r>
          </a:p>
          <a:p>
            <a:r>
              <a:rPr lang="en-US" sz="1200" b="0" kern="1200" dirty="0">
                <a:solidFill>
                  <a:schemeClr val="tx1"/>
                </a:solidFill>
                <a:latin typeface="+mn-lt"/>
                <a:ea typeface="+mn-ea"/>
                <a:cs typeface="+mn-cs"/>
              </a:rPr>
              <a:t>        {</a:t>
            </a:r>
          </a:p>
          <a:p>
            <a:r>
              <a:rPr lang="en-US" sz="1200" b="0" kern="1200" dirty="0">
                <a:solidFill>
                  <a:schemeClr val="tx1"/>
                </a:solidFill>
                <a:latin typeface="+mn-lt"/>
                <a:ea typeface="+mn-ea"/>
                <a:cs typeface="+mn-cs"/>
              </a:rPr>
              <a:t>            &lt;tr&gt;</a:t>
            </a:r>
          </a:p>
          <a:p>
            <a:r>
              <a:rPr lang="en-US" sz="1200" b="0" kern="1200" dirty="0">
                <a:solidFill>
                  <a:schemeClr val="tx1"/>
                </a:solidFill>
                <a:latin typeface="+mn-lt"/>
                <a:ea typeface="+mn-ea"/>
                <a:cs typeface="+mn-cs"/>
              </a:rPr>
              <a:t>                &lt;td&gt;</a:t>
            </a:r>
          </a:p>
          <a:p>
            <a:r>
              <a:rPr lang="en-US" sz="1200" b="0" kern="1200" dirty="0">
                <a:solidFill>
                  <a:schemeClr val="tx1"/>
                </a:solidFill>
                <a:latin typeface="+mn-lt"/>
                <a:ea typeface="+mn-ea"/>
                <a:cs typeface="+mn-cs"/>
              </a:rPr>
              <a:t>                    @</a:t>
            </a:r>
            <a:r>
              <a:rPr lang="en-US" sz="1200" b="0" kern="1200" dirty="0" err="1">
                <a:solidFill>
                  <a:schemeClr val="tx1"/>
                </a:solidFill>
                <a:latin typeface="+mn-lt"/>
                <a:ea typeface="+mn-ea"/>
                <a:cs typeface="+mn-cs"/>
              </a:rPr>
              <a:t>Html.DisplayFor</a:t>
            </a:r>
            <a:r>
              <a:rPr lang="en-US" sz="1200" b="0" kern="1200" dirty="0">
                <a:solidFill>
                  <a:schemeClr val="tx1"/>
                </a:solidFill>
                <a:latin typeface="+mn-lt"/>
                <a:ea typeface="+mn-ea"/>
                <a:cs typeface="+mn-cs"/>
              </a:rPr>
              <a:t>(m =&gt; </a:t>
            </a:r>
            <a:r>
              <a:rPr lang="en-US" sz="1200" b="0" kern="1200" dirty="0" err="1">
                <a:solidFill>
                  <a:schemeClr val="tx1"/>
                </a:solidFill>
                <a:latin typeface="+mn-lt"/>
                <a:ea typeface="+mn-ea"/>
                <a:cs typeface="+mn-cs"/>
              </a:rPr>
              <a:t>item.Name</a:t>
            </a:r>
            <a:r>
              <a:rPr lang="en-US" sz="1200" b="0" kern="1200" dirty="0">
                <a:solidFill>
                  <a:schemeClr val="tx1"/>
                </a:solidFill>
                <a:latin typeface="+mn-lt"/>
                <a:ea typeface="+mn-ea"/>
                <a:cs typeface="+mn-cs"/>
              </a:rPr>
              <a:t>)</a:t>
            </a:r>
          </a:p>
          <a:p>
            <a:r>
              <a:rPr lang="en-US" sz="1200" b="0" kern="1200" dirty="0">
                <a:solidFill>
                  <a:schemeClr val="tx1"/>
                </a:solidFill>
                <a:latin typeface="+mn-lt"/>
                <a:ea typeface="+mn-ea"/>
                <a:cs typeface="+mn-cs"/>
              </a:rPr>
              <a:t>                &lt;/td&gt;</a:t>
            </a:r>
          </a:p>
          <a:p>
            <a:r>
              <a:rPr lang="en-US" sz="1200" b="0" kern="1200" dirty="0">
                <a:solidFill>
                  <a:schemeClr val="tx1"/>
                </a:solidFill>
                <a:latin typeface="+mn-lt"/>
                <a:ea typeface="+mn-ea"/>
                <a:cs typeface="+mn-cs"/>
              </a:rPr>
              <a:t>                &lt;td&gt;</a:t>
            </a:r>
          </a:p>
          <a:p>
            <a:r>
              <a:rPr lang="en-US" sz="1200" b="0" kern="1200" dirty="0">
                <a:solidFill>
                  <a:schemeClr val="tx1"/>
                </a:solidFill>
                <a:latin typeface="+mn-lt"/>
                <a:ea typeface="+mn-ea"/>
                <a:cs typeface="+mn-cs"/>
              </a:rPr>
              <a:t>                    &lt;</a:t>
            </a:r>
            <a:r>
              <a:rPr lang="en-US" sz="1200" b="1" kern="1200" dirty="0">
                <a:solidFill>
                  <a:schemeClr val="tx1"/>
                </a:solidFill>
                <a:latin typeface="+mn-lt"/>
                <a:ea typeface="+mn-ea"/>
                <a:cs typeface="+mn-cs"/>
              </a:rPr>
              <a:t>partial</a:t>
            </a:r>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name</a:t>
            </a:r>
            <a:r>
              <a:rPr lang="en-US" sz="1200" b="0" kern="1200" dirty="0">
                <a:solidFill>
                  <a:schemeClr val="tx1"/>
                </a:solidFill>
                <a:latin typeface="+mn-lt"/>
                <a:ea typeface="+mn-ea"/>
                <a:cs typeface="+mn-cs"/>
              </a:rPr>
              <a:t>="_</a:t>
            </a:r>
            <a:r>
              <a:rPr lang="en-US" sz="1200" b="0" kern="1200" dirty="0" err="1">
                <a:solidFill>
                  <a:schemeClr val="tx1"/>
                </a:solidFill>
                <a:latin typeface="+mn-lt"/>
                <a:ea typeface="+mn-ea"/>
                <a:cs typeface="+mn-cs"/>
              </a:rPr>
              <a:t>TableButtonPartial</a:t>
            </a:r>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model</a:t>
            </a:r>
            <a:r>
              <a:rPr lang="en-US" sz="1200" b="0" kern="1200" dirty="0">
                <a:solidFill>
                  <a:schemeClr val="tx1"/>
                </a:solidFill>
                <a:latin typeface="+mn-lt"/>
                <a:ea typeface="+mn-ea"/>
                <a:cs typeface="+mn-cs"/>
              </a:rPr>
              <a:t>="</a:t>
            </a:r>
            <a:r>
              <a:rPr lang="en-US" sz="1200" b="0" kern="1200" dirty="0" err="1">
                <a:solidFill>
                  <a:schemeClr val="tx1"/>
                </a:solidFill>
                <a:latin typeface="+mn-lt"/>
                <a:ea typeface="+mn-ea"/>
                <a:cs typeface="+mn-cs"/>
              </a:rPr>
              <a:t>item.Id</a:t>
            </a:r>
            <a:r>
              <a:rPr lang="en-US" sz="1200" b="0" kern="1200" dirty="0">
                <a:solidFill>
                  <a:schemeClr val="tx1"/>
                </a:solidFill>
                <a:latin typeface="+mn-lt"/>
                <a:ea typeface="+mn-ea"/>
                <a:cs typeface="+mn-cs"/>
              </a:rPr>
              <a:t>" /&gt;</a:t>
            </a:r>
          </a:p>
          <a:p>
            <a:r>
              <a:rPr lang="en-US" sz="1200" b="0" kern="1200" dirty="0">
                <a:solidFill>
                  <a:schemeClr val="tx1"/>
                </a:solidFill>
                <a:latin typeface="+mn-lt"/>
                <a:ea typeface="+mn-ea"/>
                <a:cs typeface="+mn-cs"/>
              </a:rPr>
              <a:t>                &lt;/td&gt;</a:t>
            </a:r>
          </a:p>
          <a:p>
            <a:r>
              <a:rPr lang="en-US" sz="1200" b="0" kern="1200" dirty="0">
                <a:solidFill>
                  <a:schemeClr val="tx1"/>
                </a:solidFill>
                <a:latin typeface="+mn-lt"/>
                <a:ea typeface="+mn-ea"/>
                <a:cs typeface="+mn-cs"/>
              </a:rPr>
              <a:t>            &lt;/tr&gt;</a:t>
            </a:r>
          </a:p>
          <a:p>
            <a:r>
              <a:rPr lang="en-US" sz="1200" b="0" kern="1200" dirty="0">
                <a:solidFill>
                  <a:schemeClr val="tx1"/>
                </a:solidFill>
                <a:latin typeface="+mn-lt"/>
                <a:ea typeface="+mn-ea"/>
                <a:cs typeface="+mn-cs"/>
              </a:rPr>
              <a:t>        }</a:t>
            </a:r>
          </a:p>
          <a:p>
            <a:r>
              <a:rPr lang="en-US" sz="1200" b="0" kern="1200" dirty="0">
                <a:solidFill>
                  <a:schemeClr val="tx1"/>
                </a:solidFill>
                <a:latin typeface="+mn-lt"/>
                <a:ea typeface="+mn-ea"/>
                <a:cs typeface="+mn-cs"/>
              </a:rPr>
              <a:t>    &lt;/table&gt;</a:t>
            </a:r>
          </a:p>
          <a:p>
            <a:r>
              <a:rPr lang="en-US" sz="1200" b="0" kern="1200" dirty="0">
                <a:solidFill>
                  <a:schemeClr val="tx1"/>
                </a:solidFill>
                <a:latin typeface="+mn-lt"/>
                <a:ea typeface="+mn-ea"/>
                <a:cs typeface="+mn-cs"/>
              </a:rPr>
              <a:t>&lt;/div&gt;</a:t>
            </a:r>
            <a:endParaRPr lang="en-US" dirty="0"/>
          </a:p>
        </p:txBody>
      </p:sp>
      <p:sp>
        <p:nvSpPr>
          <p:cNvPr id="4" name="Slide Number Placeholder 3"/>
          <p:cNvSpPr>
            <a:spLocks noGrp="1"/>
          </p:cNvSpPr>
          <p:nvPr>
            <p:ph type="sldNum" sz="quarter" idx="5"/>
          </p:nvPr>
        </p:nvSpPr>
        <p:spPr/>
        <p:txBody>
          <a:bodyPr/>
          <a:lstStyle/>
          <a:p>
            <a:fld id="{BF471003-1220-4B0B-B90C-95B117E9CAE8}" type="slidenum">
              <a:rPr lang="en-US" smtClean="0"/>
              <a:t>24</a:t>
            </a:fld>
            <a:endParaRPr lang="en-US"/>
          </a:p>
        </p:txBody>
      </p:sp>
    </p:spTree>
    <p:extLst>
      <p:ext uri="{BB962C8B-B14F-4D97-AF65-F5344CB8AC3E}">
        <p14:creationId xmlns:p14="http://schemas.microsoft.com/office/powerpoint/2010/main" val="1074310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using System;</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System.Collections.Generic</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System.Linq</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System.Threading.Tasks</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Microsoft.AspNetCore.Builder</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Microsoft.AspNetCore.Identity</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Microsoft.AspNetCore.Hosting</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Microsoft.AspNetCore.Http</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Microsoft.AspNetCore.HttpsPolicy</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Microsoft.AspNetCore.Mvc</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Microsoft.EntityFrameworkCore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UserRole.Data</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Microsoft.Extensions.Configuration</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Microsoft.Extensions.DependencyInjection</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namespace </a:t>
            </a:r>
            <a:r>
              <a:rPr lang="en-US" sz="1200" kern="1200" dirty="0" err="1">
                <a:solidFill>
                  <a:schemeClr val="tx1"/>
                </a:solidFill>
                <a:latin typeface="+mn-lt"/>
                <a:ea typeface="+mn-ea"/>
                <a:cs typeface="+mn-cs"/>
              </a:rPr>
              <a:t>UserRole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public class Startup</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public Startup(</a:t>
            </a:r>
            <a:r>
              <a:rPr lang="en-US" sz="1200" kern="1200" dirty="0" err="1">
                <a:solidFill>
                  <a:schemeClr val="tx1"/>
                </a:solidFill>
                <a:latin typeface="+mn-lt"/>
                <a:ea typeface="+mn-ea"/>
                <a:cs typeface="+mn-cs"/>
              </a:rPr>
              <a:t>IConfiguration</a:t>
            </a:r>
            <a:r>
              <a:rPr lang="en-US" sz="1200" kern="1200" dirty="0">
                <a:solidFill>
                  <a:schemeClr val="tx1"/>
                </a:solidFill>
                <a:latin typeface="+mn-lt"/>
                <a:ea typeface="+mn-ea"/>
                <a:cs typeface="+mn-cs"/>
              </a:rPr>
              <a:t> configuration)</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Configuration = configuration;</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public </a:t>
            </a:r>
            <a:r>
              <a:rPr lang="en-US" sz="1200" kern="1200" dirty="0" err="1">
                <a:solidFill>
                  <a:schemeClr val="tx1"/>
                </a:solidFill>
                <a:latin typeface="+mn-lt"/>
                <a:ea typeface="+mn-ea"/>
                <a:cs typeface="+mn-cs"/>
              </a:rPr>
              <a:t>IConfiguration</a:t>
            </a:r>
            <a:r>
              <a:rPr lang="en-US" sz="1200" kern="1200" dirty="0">
                <a:solidFill>
                  <a:schemeClr val="tx1"/>
                </a:solidFill>
                <a:latin typeface="+mn-lt"/>
                <a:ea typeface="+mn-ea"/>
                <a:cs typeface="+mn-cs"/>
              </a:rPr>
              <a:t> Configuration { get;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 This method gets called by the runtime. Use this method to add services to the container.</a:t>
            </a:r>
          </a:p>
          <a:p>
            <a:r>
              <a:rPr lang="en-US" sz="1200" kern="1200" dirty="0">
                <a:solidFill>
                  <a:schemeClr val="tx1"/>
                </a:solidFill>
                <a:latin typeface="+mn-lt"/>
                <a:ea typeface="+mn-ea"/>
                <a:cs typeface="+mn-cs"/>
              </a:rPr>
              <a:t>        public void </a:t>
            </a:r>
            <a:r>
              <a:rPr lang="en-US" sz="1200" kern="1200" dirty="0" err="1">
                <a:solidFill>
                  <a:schemeClr val="tx1"/>
                </a:solidFill>
                <a:latin typeface="+mn-lt"/>
                <a:ea typeface="+mn-ea"/>
                <a:cs typeface="+mn-cs"/>
              </a:rPr>
              <a:t>ConfigureServices</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IServiceCollection</a:t>
            </a:r>
            <a:r>
              <a:rPr lang="en-US" sz="1200" kern="1200" dirty="0">
                <a:solidFill>
                  <a:schemeClr val="tx1"/>
                </a:solidFill>
                <a:latin typeface="+mn-lt"/>
                <a:ea typeface="+mn-ea"/>
                <a:cs typeface="+mn-cs"/>
              </a:rPr>
              <a:t> services)</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services.Configure</a:t>
            </a:r>
            <a:r>
              <a:rPr lang="en-US" sz="1200" kern="1200" dirty="0">
                <a:solidFill>
                  <a:schemeClr val="tx1"/>
                </a:solidFill>
                <a:latin typeface="+mn-lt"/>
                <a:ea typeface="+mn-ea"/>
                <a:cs typeface="+mn-cs"/>
              </a:rPr>
              <a:t>&lt;</a:t>
            </a:r>
            <a:r>
              <a:rPr lang="en-US" sz="1200" kern="1200" dirty="0" err="1">
                <a:solidFill>
                  <a:schemeClr val="tx1"/>
                </a:solidFill>
                <a:latin typeface="+mn-lt"/>
                <a:ea typeface="+mn-ea"/>
                <a:cs typeface="+mn-cs"/>
              </a:rPr>
              <a:t>CookiePolicyOptions</a:t>
            </a:r>
            <a:r>
              <a:rPr lang="en-US" sz="1200" kern="1200" dirty="0">
                <a:solidFill>
                  <a:schemeClr val="tx1"/>
                </a:solidFill>
                <a:latin typeface="+mn-lt"/>
                <a:ea typeface="+mn-ea"/>
                <a:cs typeface="+mn-cs"/>
              </a:rPr>
              <a:t>&gt;(options =&gt;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 This lambda determines whether user consent for non-essential cookies is needed for a given request.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options.CheckConsentNeeded</a:t>
            </a:r>
            <a:r>
              <a:rPr lang="en-US" sz="1200" kern="1200" dirty="0">
                <a:solidFill>
                  <a:schemeClr val="tx1"/>
                </a:solidFill>
                <a:latin typeface="+mn-lt"/>
                <a:ea typeface="+mn-ea"/>
                <a:cs typeface="+mn-cs"/>
              </a:rPr>
              <a:t> = context =&gt; true;</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options.MinimumSameSitePolicy</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SameSiteMode.None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services.AddDbContext</a:t>
            </a:r>
            <a:r>
              <a:rPr lang="en-US" sz="1200" kern="1200" dirty="0">
                <a:solidFill>
                  <a:schemeClr val="tx1"/>
                </a:solidFill>
                <a:latin typeface="+mn-lt"/>
                <a:ea typeface="+mn-ea"/>
                <a:cs typeface="+mn-cs"/>
              </a:rPr>
              <a:t>&lt;</a:t>
            </a:r>
            <a:r>
              <a:rPr lang="en-US" sz="1200" kern="1200" dirty="0" err="1">
                <a:solidFill>
                  <a:schemeClr val="tx1"/>
                </a:solidFill>
                <a:latin typeface="+mn-lt"/>
                <a:ea typeface="+mn-ea"/>
                <a:cs typeface="+mn-cs"/>
              </a:rPr>
              <a:t>ApplicationDbContext</a:t>
            </a:r>
            <a:r>
              <a:rPr lang="en-US" sz="1200" kern="1200" dirty="0">
                <a:solidFill>
                  <a:schemeClr val="tx1"/>
                </a:solidFill>
                <a:latin typeface="+mn-lt"/>
                <a:ea typeface="+mn-ea"/>
                <a:cs typeface="+mn-cs"/>
              </a:rPr>
              <a:t>&gt;(options =&gt;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options.UseSqlServer</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Configuration.GetConnectionString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DefaultConnection</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services.AddDefaultIdentity</a:t>
            </a:r>
            <a:r>
              <a:rPr lang="en-US" sz="1200" kern="1200" dirty="0">
                <a:solidFill>
                  <a:schemeClr val="tx1"/>
                </a:solidFill>
                <a:latin typeface="+mn-lt"/>
                <a:ea typeface="+mn-ea"/>
                <a:cs typeface="+mn-cs"/>
              </a:rPr>
              <a:t>&lt;</a:t>
            </a:r>
            <a:r>
              <a:rPr lang="en-US" sz="1200" kern="1200" dirty="0" err="1">
                <a:solidFill>
                  <a:schemeClr val="tx1"/>
                </a:solidFill>
                <a:latin typeface="+mn-lt"/>
                <a:ea typeface="+mn-ea"/>
                <a:cs typeface="+mn-cs"/>
              </a:rPr>
              <a:t>IdentityUser</a:t>
            </a:r>
            <a:r>
              <a:rPr lang="en-US" sz="1200" kern="1200" dirty="0">
                <a:solidFill>
                  <a:schemeClr val="tx1"/>
                </a:solidFill>
                <a:latin typeface="+mn-lt"/>
                <a:ea typeface="+mn-ea"/>
                <a:cs typeface="+mn-cs"/>
              </a:rPr>
              <a:t>&gt;()</a:t>
            </a:r>
          </a:p>
          <a:p>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AddEntityFrameworkStores</a:t>
            </a:r>
            <a:r>
              <a:rPr lang="en-US" sz="1200" kern="1200" dirty="0">
                <a:solidFill>
                  <a:schemeClr val="tx1"/>
                </a:solidFill>
                <a:latin typeface="+mn-lt"/>
                <a:ea typeface="+mn-ea"/>
                <a:cs typeface="+mn-cs"/>
              </a:rPr>
              <a:t>&lt;</a:t>
            </a:r>
            <a:r>
              <a:rPr lang="en-US" sz="1200" kern="1200" dirty="0" err="1">
                <a:solidFill>
                  <a:schemeClr val="tx1"/>
                </a:solidFill>
                <a:latin typeface="+mn-lt"/>
                <a:ea typeface="+mn-ea"/>
                <a:cs typeface="+mn-cs"/>
              </a:rPr>
              <a:t>ApplicationDbContext</a:t>
            </a:r>
            <a:r>
              <a:rPr lang="en-US" sz="1200" kern="1200" dirty="0">
                <a:solidFill>
                  <a:schemeClr val="tx1"/>
                </a:solidFill>
                <a:latin typeface="+mn-lt"/>
                <a:ea typeface="+mn-ea"/>
                <a:cs typeface="+mn-cs"/>
              </a:rPr>
              <a:t>&gt;();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services.AddIdentity</a:t>
            </a:r>
            <a:r>
              <a:rPr lang="en-US" sz="1200" kern="1200" dirty="0">
                <a:solidFill>
                  <a:schemeClr val="tx1"/>
                </a:solidFill>
                <a:latin typeface="+mn-lt"/>
                <a:ea typeface="+mn-ea"/>
                <a:cs typeface="+mn-cs"/>
              </a:rPr>
              <a:t>&lt;</a:t>
            </a:r>
            <a:r>
              <a:rPr lang="en-US" sz="1200" kern="1200" dirty="0" err="1">
                <a:solidFill>
                  <a:schemeClr val="tx1"/>
                </a:solidFill>
                <a:latin typeface="+mn-lt"/>
                <a:ea typeface="+mn-ea"/>
                <a:cs typeface="+mn-cs"/>
              </a:rPr>
              <a:t>IdentityUser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IdentityRole</a:t>
            </a:r>
            <a:r>
              <a:rPr lang="en-US" sz="1200" kern="1200" dirty="0">
                <a:solidFill>
                  <a:schemeClr val="tx1"/>
                </a:solidFill>
                <a:latin typeface="+mn-lt"/>
                <a:ea typeface="+mn-ea"/>
                <a:cs typeface="+mn-cs"/>
              </a:rPr>
              <a:t>&gt;()   //adding </a:t>
            </a:r>
            <a:r>
              <a:rPr lang="en-US" sz="1200" kern="1200" dirty="0" err="1">
                <a:solidFill>
                  <a:schemeClr val="tx1"/>
                </a:solidFill>
                <a:latin typeface="+mn-lt"/>
                <a:ea typeface="+mn-ea"/>
                <a:cs typeface="+mn-cs"/>
              </a:rPr>
              <a:t>identing</a:t>
            </a:r>
            <a:r>
              <a:rPr lang="en-US" sz="1200" kern="1200" dirty="0">
                <a:solidFill>
                  <a:schemeClr val="tx1"/>
                </a:solidFill>
                <a:latin typeface="+mn-lt"/>
                <a:ea typeface="+mn-ea"/>
                <a:cs typeface="+mn-cs"/>
              </a:rPr>
              <a:t> role</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AddEntityFrameworkStores</a:t>
            </a:r>
            <a:r>
              <a:rPr lang="en-US" sz="1200" kern="1200" dirty="0">
                <a:solidFill>
                  <a:schemeClr val="tx1"/>
                </a:solidFill>
                <a:latin typeface="+mn-lt"/>
                <a:ea typeface="+mn-ea"/>
                <a:cs typeface="+mn-cs"/>
              </a:rPr>
              <a:t>&lt;</a:t>
            </a:r>
            <a:r>
              <a:rPr lang="en-US" sz="1200" kern="1200" dirty="0" err="1">
                <a:solidFill>
                  <a:schemeClr val="tx1"/>
                </a:solidFill>
                <a:latin typeface="+mn-lt"/>
                <a:ea typeface="+mn-ea"/>
                <a:cs typeface="+mn-cs"/>
              </a:rPr>
              <a:t>ApplicationDbContext</a:t>
            </a:r>
            <a:r>
              <a:rPr lang="en-US" sz="1200" kern="1200" dirty="0">
                <a:solidFill>
                  <a:schemeClr val="tx1"/>
                </a:solidFill>
                <a:latin typeface="+mn-lt"/>
                <a:ea typeface="+mn-ea"/>
                <a:cs typeface="+mn-cs"/>
              </a:rPr>
              <a:t>&gt;()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AddDefaultUI</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AddDefaultTokenProviders</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services.AddMvc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SetCompatibilityVersion</a:t>
            </a:r>
            <a:r>
              <a:rPr lang="en-US" sz="1200" kern="1200" dirty="0">
                <a:solidFill>
                  <a:schemeClr val="tx1"/>
                </a:solidFill>
                <a:latin typeface="+mn-lt"/>
                <a:ea typeface="+mn-ea"/>
                <a:cs typeface="+mn-cs"/>
              </a:rPr>
              <a:t>(CompatibilityVersion.Version_2_1);</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 This method gets called by the runtime. Use this method to configure the HTTP request pipeline.</a:t>
            </a:r>
          </a:p>
          <a:p>
            <a:r>
              <a:rPr lang="en-US" sz="1200" kern="1200" dirty="0">
                <a:solidFill>
                  <a:schemeClr val="tx1"/>
                </a:solidFill>
                <a:latin typeface="+mn-lt"/>
                <a:ea typeface="+mn-ea"/>
                <a:cs typeface="+mn-cs"/>
              </a:rPr>
              <a:t>        public void Configure(</a:t>
            </a:r>
            <a:r>
              <a:rPr lang="en-US" sz="1200" kern="1200" dirty="0" err="1">
                <a:solidFill>
                  <a:schemeClr val="tx1"/>
                </a:solidFill>
                <a:latin typeface="+mn-lt"/>
                <a:ea typeface="+mn-ea"/>
                <a:cs typeface="+mn-cs"/>
              </a:rPr>
              <a:t>IApplicationBuilder</a:t>
            </a:r>
            <a:r>
              <a:rPr lang="en-US" sz="1200" kern="1200" dirty="0">
                <a:solidFill>
                  <a:schemeClr val="tx1"/>
                </a:solidFill>
                <a:latin typeface="+mn-lt"/>
                <a:ea typeface="+mn-ea"/>
                <a:cs typeface="+mn-cs"/>
              </a:rPr>
              <a:t> app, </a:t>
            </a:r>
            <a:r>
              <a:rPr lang="en-US" sz="1200" kern="1200" dirty="0" err="1">
                <a:solidFill>
                  <a:schemeClr val="tx1"/>
                </a:solidFill>
                <a:latin typeface="+mn-lt"/>
                <a:ea typeface="+mn-ea"/>
                <a:cs typeface="+mn-cs"/>
              </a:rPr>
              <a:t>IHostingEnvironment</a:t>
            </a:r>
            <a:r>
              <a:rPr lang="en-US" sz="1200" kern="1200" dirty="0">
                <a:solidFill>
                  <a:schemeClr val="tx1"/>
                </a:solidFill>
                <a:latin typeface="+mn-lt"/>
                <a:ea typeface="+mn-ea"/>
                <a:cs typeface="+mn-cs"/>
              </a:rPr>
              <a:t> env)</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if (</a:t>
            </a:r>
            <a:r>
              <a:rPr lang="en-US" sz="1200" kern="1200" dirty="0" err="1">
                <a:solidFill>
                  <a:schemeClr val="tx1"/>
                </a:solidFill>
                <a:latin typeface="+mn-lt"/>
                <a:ea typeface="+mn-ea"/>
                <a:cs typeface="+mn-cs"/>
              </a:rPr>
              <a:t>env.IsDevelopment</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app.UseDeveloperExceptionPage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app.UseDatabaseErrorPage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else</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app.UseExceptionHandler</a:t>
            </a:r>
            <a:r>
              <a:rPr lang="en-US" sz="1200" kern="1200" dirty="0">
                <a:solidFill>
                  <a:schemeClr val="tx1"/>
                </a:solidFill>
                <a:latin typeface="+mn-lt"/>
                <a:ea typeface="+mn-ea"/>
                <a:cs typeface="+mn-cs"/>
              </a:rPr>
              <a:t>("/Home/Error");</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app.UseHsts</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app.UseHttpsRedirection</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app.UseStaticFiles</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app.UseCookiePolicy</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app.UseAuthentication</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app.UseMvc</a:t>
            </a:r>
            <a:r>
              <a:rPr lang="en-US" sz="1200" kern="1200" dirty="0">
                <a:solidFill>
                  <a:schemeClr val="tx1"/>
                </a:solidFill>
                <a:latin typeface="+mn-lt"/>
                <a:ea typeface="+mn-ea"/>
                <a:cs typeface="+mn-cs"/>
              </a:rPr>
              <a:t>(routes =&gt;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routes.MapRoute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  name: "default",</a:t>
            </a:r>
          </a:p>
          <a:p>
            <a:r>
              <a:rPr lang="en-US" sz="1200" kern="1200" dirty="0">
                <a:solidFill>
                  <a:schemeClr val="tx1"/>
                </a:solidFill>
                <a:latin typeface="+mn-lt"/>
                <a:ea typeface="+mn-ea"/>
                <a:cs typeface="+mn-cs"/>
              </a:rPr>
              <a:t>                  //  template: "{controller=Home}/{action=Index}/{id?}"             </a:t>
            </a:r>
          </a:p>
          <a:p>
            <a:r>
              <a:rPr lang="en-US" sz="1200" kern="1200" dirty="0">
                <a:solidFill>
                  <a:schemeClr val="tx1"/>
                </a:solidFill>
                <a:latin typeface="+mn-lt"/>
                <a:ea typeface="+mn-ea"/>
                <a:cs typeface="+mn-cs"/>
              </a:rPr>
              <a:t>                 name: "areas",</a:t>
            </a:r>
          </a:p>
          <a:p>
            <a:r>
              <a:rPr lang="en-US" sz="1200" kern="1200" dirty="0">
                <a:solidFill>
                  <a:schemeClr val="tx1"/>
                </a:solidFill>
                <a:latin typeface="+mn-lt"/>
                <a:ea typeface="+mn-ea"/>
                <a:cs typeface="+mn-cs"/>
              </a:rPr>
              <a:t>                  template: "{area=Employee}/{controller=Home}/{action=Index}/{id?}"</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BF471003-1220-4B0B-B90C-95B117E9CAE8}" type="slidenum">
              <a:rPr lang="en-US" smtClean="0"/>
              <a:t>28</a:t>
            </a:fld>
            <a:endParaRPr lang="en-US"/>
          </a:p>
        </p:txBody>
      </p:sp>
    </p:spTree>
    <p:extLst>
      <p:ext uri="{BB962C8B-B14F-4D97-AF65-F5344CB8AC3E}">
        <p14:creationId xmlns:p14="http://schemas.microsoft.com/office/powerpoint/2010/main" val="2023245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using System;</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System.Collections.Generic</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System.Diagnostics</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System.Linq</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System.Threading.Tasks</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Microsoft.AspNetCore.Mvc</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Microsoft.EntityFrameworkCore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UserRole.Data</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UserRole.Models</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namespace </a:t>
            </a:r>
            <a:r>
              <a:rPr lang="en-US" sz="1200" kern="1200" dirty="0" err="1">
                <a:solidFill>
                  <a:schemeClr val="tx1"/>
                </a:solidFill>
                <a:latin typeface="+mn-lt"/>
                <a:ea typeface="+mn-ea"/>
                <a:cs typeface="+mn-cs"/>
              </a:rPr>
              <a:t>UserRole.Controllers</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[Area("Employee")]</a:t>
            </a:r>
          </a:p>
          <a:p>
            <a:r>
              <a:rPr lang="en-US" sz="1200" kern="1200" dirty="0">
                <a:solidFill>
                  <a:schemeClr val="tx1"/>
                </a:solidFill>
                <a:latin typeface="+mn-lt"/>
                <a:ea typeface="+mn-ea"/>
                <a:cs typeface="+mn-cs"/>
              </a:rPr>
              <a:t>    public class </a:t>
            </a:r>
            <a:r>
              <a:rPr lang="en-US" sz="1200" kern="1200" dirty="0" err="1">
                <a:solidFill>
                  <a:schemeClr val="tx1"/>
                </a:solidFill>
                <a:latin typeface="+mn-lt"/>
                <a:ea typeface="+mn-ea"/>
                <a:cs typeface="+mn-cs"/>
              </a:rPr>
              <a:t>HomeController</a:t>
            </a:r>
            <a:r>
              <a:rPr lang="en-US" sz="1200" kern="1200" dirty="0">
                <a:solidFill>
                  <a:schemeClr val="tx1"/>
                </a:solidFill>
                <a:latin typeface="+mn-lt"/>
                <a:ea typeface="+mn-ea"/>
                <a:cs typeface="+mn-cs"/>
              </a:rPr>
              <a:t> : Controller</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private </a:t>
            </a:r>
            <a:r>
              <a:rPr lang="en-US" sz="1200" kern="1200" dirty="0" err="1">
                <a:solidFill>
                  <a:schemeClr val="tx1"/>
                </a:solidFill>
                <a:latin typeface="+mn-lt"/>
                <a:ea typeface="+mn-ea"/>
                <a:cs typeface="+mn-cs"/>
              </a:rPr>
              <a:t>readonly</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ApplicationDbContext</a:t>
            </a:r>
            <a:r>
              <a:rPr lang="en-US" sz="1200" kern="1200" dirty="0">
                <a:solidFill>
                  <a:schemeClr val="tx1"/>
                </a:solidFill>
                <a:latin typeface="+mn-lt"/>
                <a:ea typeface="+mn-ea"/>
                <a:cs typeface="+mn-cs"/>
              </a:rPr>
              <a:t> _</a:t>
            </a:r>
            <a:r>
              <a:rPr lang="en-US" sz="1200" kern="1200" dirty="0" err="1">
                <a:solidFill>
                  <a:schemeClr val="tx1"/>
                </a:solidFill>
                <a:latin typeface="+mn-lt"/>
                <a:ea typeface="+mn-ea"/>
                <a:cs typeface="+mn-cs"/>
              </a:rPr>
              <a:t>db</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public </a:t>
            </a:r>
            <a:r>
              <a:rPr lang="en-US" sz="1200" kern="1200" dirty="0" err="1">
                <a:solidFill>
                  <a:schemeClr val="tx1"/>
                </a:solidFill>
                <a:latin typeface="+mn-lt"/>
                <a:ea typeface="+mn-ea"/>
                <a:cs typeface="+mn-cs"/>
              </a:rPr>
              <a:t>HomeController</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ApplicationDbContext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db</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_</a:t>
            </a:r>
            <a:r>
              <a:rPr lang="en-US" sz="1200" kern="1200" dirty="0" err="1">
                <a:solidFill>
                  <a:schemeClr val="tx1"/>
                </a:solidFill>
                <a:latin typeface="+mn-lt"/>
                <a:ea typeface="+mn-ea"/>
                <a:cs typeface="+mn-cs"/>
              </a:rPr>
              <a:t>db</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db</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public async Task&lt;</a:t>
            </a:r>
            <a:r>
              <a:rPr lang="en-US" sz="1200" kern="1200" dirty="0" err="1">
                <a:solidFill>
                  <a:schemeClr val="tx1"/>
                </a:solidFill>
                <a:latin typeface="+mn-lt"/>
                <a:ea typeface="+mn-ea"/>
                <a:cs typeface="+mn-cs"/>
              </a:rPr>
              <a:t>IActionResult</a:t>
            </a:r>
            <a:r>
              <a:rPr lang="en-US" sz="1200" kern="1200" dirty="0">
                <a:solidFill>
                  <a:schemeClr val="tx1"/>
                </a:solidFill>
                <a:latin typeface="+mn-lt"/>
                <a:ea typeface="+mn-ea"/>
                <a:cs typeface="+mn-cs"/>
              </a:rPr>
              <a:t>&gt; Index()</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var </a:t>
            </a:r>
            <a:r>
              <a:rPr lang="en-US" sz="1200" kern="1200" dirty="0" err="1">
                <a:solidFill>
                  <a:schemeClr val="tx1"/>
                </a:solidFill>
                <a:latin typeface="+mn-lt"/>
                <a:ea typeface="+mn-ea"/>
                <a:cs typeface="+mn-cs"/>
              </a:rPr>
              <a:t>productList</a:t>
            </a:r>
            <a:r>
              <a:rPr lang="en-US" sz="1200" kern="1200" dirty="0">
                <a:solidFill>
                  <a:schemeClr val="tx1"/>
                </a:solidFill>
                <a:latin typeface="+mn-lt"/>
                <a:ea typeface="+mn-ea"/>
                <a:cs typeface="+mn-cs"/>
              </a:rPr>
              <a:t> = await _</a:t>
            </a:r>
            <a:r>
              <a:rPr lang="en-US" sz="1200" kern="1200" dirty="0" err="1">
                <a:solidFill>
                  <a:schemeClr val="tx1"/>
                </a:solidFill>
                <a:latin typeface="+mn-lt"/>
                <a:ea typeface="+mn-ea"/>
                <a:cs typeface="+mn-cs"/>
              </a:rPr>
              <a:t>db.product.ToListAsync</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return View(</a:t>
            </a:r>
            <a:r>
              <a:rPr lang="en-US" sz="1200" kern="1200" dirty="0" err="1">
                <a:solidFill>
                  <a:schemeClr val="tx1"/>
                </a:solidFill>
                <a:latin typeface="+mn-lt"/>
                <a:ea typeface="+mn-ea"/>
                <a:cs typeface="+mn-cs"/>
              </a:rPr>
              <a:t>productList</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BF471003-1220-4B0B-B90C-95B117E9CAE8}" type="slidenum">
              <a:rPr lang="en-US" smtClean="0"/>
              <a:t>32</a:t>
            </a:fld>
            <a:endParaRPr lang="en-US"/>
          </a:p>
        </p:txBody>
      </p:sp>
    </p:spTree>
    <p:extLst>
      <p:ext uri="{BB962C8B-B14F-4D97-AF65-F5344CB8AC3E}">
        <p14:creationId xmlns:p14="http://schemas.microsoft.com/office/powerpoint/2010/main" val="26396118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12/14/2018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12/14/2018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12/14/2018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12/14/2018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734A45-95F8-4511-A828-C615FA59D2A5}"/>
              </a:ext>
            </a:extLst>
          </p:cNvPr>
          <p:cNvSpPr>
            <a:spLocks noGrp="1"/>
          </p:cNvSpPr>
          <p:nvPr>
            <p:ph type="ctrTitle"/>
          </p:nvPr>
        </p:nvSpPr>
        <p:spPr/>
        <p:txBody>
          <a:bodyPr/>
          <a:lstStyle/>
          <a:p>
            <a:r>
              <a:rPr lang="en-US" dirty="0"/>
              <a:t>Different Approach in User roles </a:t>
            </a:r>
          </a:p>
        </p:txBody>
      </p:sp>
      <p:sp>
        <p:nvSpPr>
          <p:cNvPr id="3" name="Subtitle 2">
            <a:extLst>
              <a:ext uri="{FF2B5EF4-FFF2-40B4-BE49-F238E27FC236}">
                <a16:creationId xmlns:a16="http://schemas.microsoft.com/office/drawing/2014/main" xmlns="" id="{6563C5A9-A64D-45D6-BB18-23D2C9BD649D}"/>
              </a:ext>
            </a:extLst>
          </p:cNvPr>
          <p:cNvSpPr>
            <a:spLocks noGrp="1"/>
          </p:cNvSpPr>
          <p:nvPr>
            <p:ph type="subTitle" idx="1"/>
          </p:nvPr>
        </p:nvSpPr>
        <p:spPr/>
        <p:txBody>
          <a:bodyPr/>
          <a:lstStyle/>
          <a:p>
            <a:r>
              <a:rPr lang="en-US" dirty="0"/>
              <a:t>By MD </a:t>
            </a:r>
            <a:r>
              <a:rPr lang="en-US" dirty="0" err="1"/>
              <a:t>Tariqule</a:t>
            </a:r>
            <a:r>
              <a:rPr lang="en-US" dirty="0"/>
              <a:t> Hasan Khan</a:t>
            </a:r>
          </a:p>
        </p:txBody>
      </p:sp>
    </p:spTree>
    <p:extLst>
      <p:ext uri="{BB962C8B-B14F-4D97-AF65-F5344CB8AC3E}">
        <p14:creationId xmlns:p14="http://schemas.microsoft.com/office/powerpoint/2010/main" val="2988989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030BA-A08C-49AC-9201-6E4A46D0B7FB}"/>
              </a:ext>
            </a:extLst>
          </p:cNvPr>
          <p:cNvSpPr>
            <a:spLocks noGrp="1"/>
          </p:cNvSpPr>
          <p:nvPr>
            <p:ph type="title"/>
          </p:nvPr>
        </p:nvSpPr>
        <p:spPr/>
        <p:txBody>
          <a:bodyPr/>
          <a:lstStyle/>
          <a:p>
            <a:r>
              <a:rPr lang="en-US" dirty="0"/>
              <a:t>Lets do some migrations</a:t>
            </a:r>
          </a:p>
        </p:txBody>
      </p:sp>
      <p:pic>
        <p:nvPicPr>
          <p:cNvPr id="5" name="Content Placeholder 4">
            <a:extLst>
              <a:ext uri="{FF2B5EF4-FFF2-40B4-BE49-F238E27FC236}">
                <a16:creationId xmlns:a16="http://schemas.microsoft.com/office/drawing/2014/main" xmlns="" id="{1D5D1C22-5576-43FB-ADFD-165BF0763EB4}"/>
              </a:ext>
            </a:extLst>
          </p:cNvPr>
          <p:cNvPicPr>
            <a:picLocks noGrp="1" noChangeAspect="1"/>
          </p:cNvPicPr>
          <p:nvPr>
            <p:ph idx="1"/>
          </p:nvPr>
        </p:nvPicPr>
        <p:blipFill>
          <a:blip r:embed="rId2"/>
          <a:stretch>
            <a:fillRect/>
          </a:stretch>
        </p:blipFill>
        <p:spPr>
          <a:xfrm>
            <a:off x="4030980" y="3496310"/>
            <a:ext cx="4130040" cy="1440180"/>
          </a:xfrm>
        </p:spPr>
      </p:pic>
    </p:spTree>
    <p:extLst>
      <p:ext uri="{BB962C8B-B14F-4D97-AF65-F5344CB8AC3E}">
        <p14:creationId xmlns:p14="http://schemas.microsoft.com/office/powerpoint/2010/main" val="2110652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788B88-CB01-4618-916E-A5315A18267F}"/>
              </a:ext>
            </a:extLst>
          </p:cNvPr>
          <p:cNvSpPr>
            <a:spLocks noGrp="1"/>
          </p:cNvSpPr>
          <p:nvPr>
            <p:ph type="title"/>
          </p:nvPr>
        </p:nvSpPr>
        <p:spPr/>
        <p:txBody>
          <a:bodyPr/>
          <a:lstStyle/>
          <a:p>
            <a:r>
              <a:rPr lang="en-US" dirty="0"/>
              <a:t>Lets add some Areas</a:t>
            </a:r>
          </a:p>
        </p:txBody>
      </p:sp>
      <p:pic>
        <p:nvPicPr>
          <p:cNvPr id="5" name="Content Placeholder 4">
            <a:extLst>
              <a:ext uri="{FF2B5EF4-FFF2-40B4-BE49-F238E27FC236}">
                <a16:creationId xmlns:a16="http://schemas.microsoft.com/office/drawing/2014/main" xmlns="" id="{81AA0AD0-C0A0-4BF1-9F2F-BBF2C8B8A3E7}"/>
              </a:ext>
            </a:extLst>
          </p:cNvPr>
          <p:cNvPicPr>
            <a:picLocks noGrp="1" noChangeAspect="1"/>
          </p:cNvPicPr>
          <p:nvPr>
            <p:ph idx="1"/>
          </p:nvPr>
        </p:nvPicPr>
        <p:blipFill rotWithShape="1">
          <a:blip r:embed="rId2"/>
          <a:srcRect b="26984"/>
          <a:stretch/>
        </p:blipFill>
        <p:spPr>
          <a:xfrm>
            <a:off x="2963362" y="2557463"/>
            <a:ext cx="6265275" cy="2422969"/>
          </a:xfrm>
        </p:spPr>
      </p:pic>
      <p:sp>
        <p:nvSpPr>
          <p:cNvPr id="7" name="TextBox 6">
            <a:extLst>
              <a:ext uri="{FF2B5EF4-FFF2-40B4-BE49-F238E27FC236}">
                <a16:creationId xmlns:a16="http://schemas.microsoft.com/office/drawing/2014/main" xmlns="" id="{11BFA65D-039C-496C-B5E6-5CE83AE0AEA9}"/>
              </a:ext>
            </a:extLst>
          </p:cNvPr>
          <p:cNvSpPr txBox="1"/>
          <p:nvPr/>
        </p:nvSpPr>
        <p:spPr>
          <a:xfrm>
            <a:off x="2469823" y="5090474"/>
            <a:ext cx="8323868" cy="646331"/>
          </a:xfrm>
          <a:prstGeom prst="rect">
            <a:avLst/>
          </a:prstGeom>
          <a:noFill/>
        </p:spPr>
        <p:txBody>
          <a:bodyPr wrap="square" rtlCol="0">
            <a:spAutoFit/>
          </a:bodyPr>
          <a:lstStyle/>
          <a:p>
            <a:r>
              <a:rPr lang="en-US" dirty="0"/>
              <a:t>On the Areas folder make new area called Manger.</a:t>
            </a:r>
          </a:p>
          <a:p>
            <a:r>
              <a:rPr lang="en-US" dirty="0"/>
              <a:t>Right click&gt;add&gt;Area</a:t>
            </a:r>
          </a:p>
        </p:txBody>
      </p:sp>
    </p:spTree>
    <p:extLst>
      <p:ext uri="{BB962C8B-B14F-4D97-AF65-F5344CB8AC3E}">
        <p14:creationId xmlns:p14="http://schemas.microsoft.com/office/powerpoint/2010/main" val="3470954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C97C80-3492-4A3A-BB29-A0DA4B80B5AC}"/>
              </a:ext>
            </a:extLst>
          </p:cNvPr>
          <p:cNvSpPr>
            <a:spLocks noGrp="1"/>
          </p:cNvSpPr>
          <p:nvPr>
            <p:ph type="title"/>
          </p:nvPr>
        </p:nvSpPr>
        <p:spPr>
          <a:xfrm>
            <a:off x="1295402" y="527902"/>
            <a:ext cx="9601196" cy="1758098"/>
          </a:xfrm>
        </p:spPr>
        <p:txBody>
          <a:bodyPr/>
          <a:lstStyle/>
          <a:p>
            <a:r>
              <a:rPr lang="en-US" dirty="0"/>
              <a:t>Lets removes things we don’t need</a:t>
            </a:r>
          </a:p>
        </p:txBody>
      </p:sp>
      <p:pic>
        <p:nvPicPr>
          <p:cNvPr id="5" name="Content Placeholder 4">
            <a:extLst>
              <a:ext uri="{FF2B5EF4-FFF2-40B4-BE49-F238E27FC236}">
                <a16:creationId xmlns:a16="http://schemas.microsoft.com/office/drawing/2014/main" xmlns="" id="{687EE180-16B6-4DBC-B8FB-7C3BF6D75BF5}"/>
              </a:ext>
            </a:extLst>
          </p:cNvPr>
          <p:cNvPicPr>
            <a:picLocks noGrp="1" noChangeAspect="1"/>
          </p:cNvPicPr>
          <p:nvPr>
            <p:ph idx="1"/>
          </p:nvPr>
        </p:nvPicPr>
        <p:blipFill>
          <a:blip r:embed="rId2"/>
          <a:stretch>
            <a:fillRect/>
          </a:stretch>
        </p:blipFill>
        <p:spPr>
          <a:xfrm>
            <a:off x="2162977" y="2038450"/>
            <a:ext cx="2301668" cy="4690873"/>
          </a:xfrm>
        </p:spPr>
      </p:pic>
      <p:cxnSp>
        <p:nvCxnSpPr>
          <p:cNvPr id="7" name="Straight Arrow Connector 6">
            <a:extLst>
              <a:ext uri="{FF2B5EF4-FFF2-40B4-BE49-F238E27FC236}">
                <a16:creationId xmlns:a16="http://schemas.microsoft.com/office/drawing/2014/main" xmlns="" id="{66A7D658-249A-4C1B-894C-26C6B1D3A880}"/>
              </a:ext>
            </a:extLst>
          </p:cNvPr>
          <p:cNvCxnSpPr/>
          <p:nvPr/>
        </p:nvCxnSpPr>
        <p:spPr>
          <a:xfrm flipV="1">
            <a:off x="3114675" y="3600450"/>
            <a:ext cx="2981325" cy="17145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1" name="Straight Arrow Connector 10">
            <a:extLst>
              <a:ext uri="{FF2B5EF4-FFF2-40B4-BE49-F238E27FC236}">
                <a16:creationId xmlns:a16="http://schemas.microsoft.com/office/drawing/2014/main" xmlns="" id="{7E2A50D6-AA25-4E8D-9B9F-B9D1B22DA614}"/>
              </a:ext>
            </a:extLst>
          </p:cNvPr>
          <p:cNvCxnSpPr>
            <a:cxnSpLocks/>
          </p:cNvCxnSpPr>
          <p:nvPr/>
        </p:nvCxnSpPr>
        <p:spPr>
          <a:xfrm flipV="1">
            <a:off x="2846832" y="3016577"/>
            <a:ext cx="3320288" cy="755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96D8FB5D-AA04-4800-A406-D200F837351C}"/>
              </a:ext>
            </a:extLst>
          </p:cNvPr>
          <p:cNvSpPr txBox="1"/>
          <p:nvPr/>
        </p:nvSpPr>
        <p:spPr>
          <a:xfrm>
            <a:off x="6167120" y="2733040"/>
            <a:ext cx="3934888" cy="1200329"/>
          </a:xfrm>
          <a:prstGeom prst="rect">
            <a:avLst/>
          </a:prstGeom>
          <a:noFill/>
        </p:spPr>
        <p:txBody>
          <a:bodyPr wrap="square" rtlCol="0">
            <a:spAutoFit/>
          </a:bodyPr>
          <a:lstStyle/>
          <a:p>
            <a:r>
              <a:rPr lang="en-US" dirty="0"/>
              <a:t>Remove Data and Models folder from Manger Folder.</a:t>
            </a:r>
          </a:p>
          <a:p>
            <a:r>
              <a:rPr lang="en-US" dirty="0"/>
              <a:t>As we will be using the model and that data that already exists in the solution</a:t>
            </a:r>
          </a:p>
        </p:txBody>
      </p:sp>
    </p:spTree>
    <p:extLst>
      <p:ext uri="{BB962C8B-B14F-4D97-AF65-F5344CB8AC3E}">
        <p14:creationId xmlns:p14="http://schemas.microsoft.com/office/powerpoint/2010/main" val="1790161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72F6EA-DCEF-4771-B928-BF9231096BFB}"/>
              </a:ext>
            </a:extLst>
          </p:cNvPr>
          <p:cNvSpPr>
            <a:spLocks noGrp="1"/>
          </p:cNvSpPr>
          <p:nvPr>
            <p:ph type="title"/>
          </p:nvPr>
        </p:nvSpPr>
        <p:spPr/>
        <p:txBody>
          <a:bodyPr/>
          <a:lstStyle/>
          <a:p>
            <a:r>
              <a:rPr lang="en-US" dirty="0"/>
              <a:t>Create A Employee Area And do the same</a:t>
            </a:r>
          </a:p>
        </p:txBody>
      </p:sp>
      <p:pic>
        <p:nvPicPr>
          <p:cNvPr id="5" name="Content Placeholder 4">
            <a:extLst>
              <a:ext uri="{FF2B5EF4-FFF2-40B4-BE49-F238E27FC236}">
                <a16:creationId xmlns:a16="http://schemas.microsoft.com/office/drawing/2014/main" xmlns="" id="{6C15C494-05D5-4CC9-AA3F-9B73BC432AE1}"/>
              </a:ext>
            </a:extLst>
          </p:cNvPr>
          <p:cNvPicPr>
            <a:picLocks noGrp="1" noChangeAspect="1"/>
          </p:cNvPicPr>
          <p:nvPr>
            <p:ph idx="1"/>
          </p:nvPr>
        </p:nvPicPr>
        <p:blipFill rotWithShape="1">
          <a:blip r:embed="rId2"/>
          <a:srcRect b="27512"/>
          <a:stretch/>
        </p:blipFill>
        <p:spPr>
          <a:xfrm>
            <a:off x="1400098" y="2285999"/>
            <a:ext cx="9101362" cy="3538135"/>
          </a:xfrm>
        </p:spPr>
      </p:pic>
    </p:spTree>
    <p:extLst>
      <p:ext uri="{BB962C8B-B14F-4D97-AF65-F5344CB8AC3E}">
        <p14:creationId xmlns:p14="http://schemas.microsoft.com/office/powerpoint/2010/main" val="3411472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72A6F2-DA56-4680-A9FF-681225A211B1}"/>
              </a:ext>
            </a:extLst>
          </p:cNvPr>
          <p:cNvSpPr>
            <a:spLocks noGrp="1"/>
          </p:cNvSpPr>
          <p:nvPr>
            <p:ph type="title"/>
          </p:nvPr>
        </p:nvSpPr>
        <p:spPr/>
        <p:txBody>
          <a:bodyPr/>
          <a:lstStyle/>
          <a:p>
            <a:r>
              <a:rPr lang="en-US" dirty="0"/>
              <a:t>Now add a class in the model in solution</a:t>
            </a:r>
          </a:p>
        </p:txBody>
      </p:sp>
      <p:pic>
        <p:nvPicPr>
          <p:cNvPr id="5" name="Content Placeholder 4">
            <a:extLst>
              <a:ext uri="{FF2B5EF4-FFF2-40B4-BE49-F238E27FC236}">
                <a16:creationId xmlns:a16="http://schemas.microsoft.com/office/drawing/2014/main" xmlns="" id="{FEC38A39-CE1A-4FAA-8E86-26DA0FDD1FE7}"/>
              </a:ext>
            </a:extLst>
          </p:cNvPr>
          <p:cNvPicPr>
            <a:picLocks noGrp="1" noChangeAspect="1"/>
          </p:cNvPicPr>
          <p:nvPr>
            <p:ph idx="1"/>
          </p:nvPr>
        </p:nvPicPr>
        <p:blipFill>
          <a:blip r:embed="rId2"/>
          <a:stretch>
            <a:fillRect/>
          </a:stretch>
        </p:blipFill>
        <p:spPr>
          <a:xfrm>
            <a:off x="1371600" y="2285999"/>
            <a:ext cx="7208363" cy="3865518"/>
          </a:xfrm>
        </p:spPr>
      </p:pic>
      <p:sp>
        <p:nvSpPr>
          <p:cNvPr id="7" name="TextBox 6">
            <a:extLst>
              <a:ext uri="{FF2B5EF4-FFF2-40B4-BE49-F238E27FC236}">
                <a16:creationId xmlns:a16="http://schemas.microsoft.com/office/drawing/2014/main" xmlns="" id="{24696D00-02B4-48A5-BA2D-5ACED59EE636}"/>
              </a:ext>
            </a:extLst>
          </p:cNvPr>
          <p:cNvSpPr txBox="1"/>
          <p:nvPr/>
        </p:nvSpPr>
        <p:spPr>
          <a:xfrm>
            <a:off x="8869680" y="2794000"/>
            <a:ext cx="2418080" cy="369332"/>
          </a:xfrm>
          <a:prstGeom prst="rect">
            <a:avLst/>
          </a:prstGeom>
          <a:noFill/>
        </p:spPr>
        <p:txBody>
          <a:bodyPr wrap="square" rtlCol="0">
            <a:spAutoFit/>
          </a:bodyPr>
          <a:lstStyle/>
          <a:p>
            <a:r>
              <a:rPr lang="en-US" dirty="0"/>
              <a:t>Name is Products</a:t>
            </a:r>
          </a:p>
        </p:txBody>
      </p:sp>
    </p:spTree>
    <p:extLst>
      <p:ext uri="{BB962C8B-B14F-4D97-AF65-F5344CB8AC3E}">
        <p14:creationId xmlns:p14="http://schemas.microsoft.com/office/powerpoint/2010/main" val="2084274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BFD438-94AD-45B3-B61E-9DA5A8F1A82B}"/>
              </a:ext>
            </a:extLst>
          </p:cNvPr>
          <p:cNvSpPr>
            <a:spLocks noGrp="1"/>
          </p:cNvSpPr>
          <p:nvPr>
            <p:ph type="title"/>
          </p:nvPr>
        </p:nvSpPr>
        <p:spPr/>
        <p:txBody>
          <a:bodyPr/>
          <a:lstStyle/>
          <a:p>
            <a:r>
              <a:rPr lang="en-US" dirty="0"/>
              <a:t>Lets add some properties</a:t>
            </a:r>
          </a:p>
        </p:txBody>
      </p:sp>
      <p:pic>
        <p:nvPicPr>
          <p:cNvPr id="5" name="Content Placeholder 4">
            <a:extLst>
              <a:ext uri="{FF2B5EF4-FFF2-40B4-BE49-F238E27FC236}">
                <a16:creationId xmlns:a16="http://schemas.microsoft.com/office/drawing/2014/main" xmlns="" id="{9A0BACD8-7A44-40B9-B11F-B2367576E1F1}"/>
              </a:ext>
            </a:extLst>
          </p:cNvPr>
          <p:cNvPicPr>
            <a:picLocks noGrp="1" noChangeAspect="1"/>
          </p:cNvPicPr>
          <p:nvPr>
            <p:ph idx="1"/>
          </p:nvPr>
        </p:nvPicPr>
        <p:blipFill>
          <a:blip r:embed="rId3"/>
          <a:stretch>
            <a:fillRect/>
          </a:stretch>
        </p:blipFill>
        <p:spPr>
          <a:xfrm>
            <a:off x="2600142" y="2557463"/>
            <a:ext cx="6991716" cy="3317875"/>
          </a:xfrm>
        </p:spPr>
      </p:pic>
    </p:spTree>
    <p:extLst>
      <p:ext uri="{BB962C8B-B14F-4D97-AF65-F5344CB8AC3E}">
        <p14:creationId xmlns:p14="http://schemas.microsoft.com/office/powerpoint/2010/main" val="1657034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056E35-2CD5-40B4-9592-35D7592C16F7}"/>
              </a:ext>
            </a:extLst>
          </p:cNvPr>
          <p:cNvSpPr>
            <a:spLocks noGrp="1"/>
          </p:cNvSpPr>
          <p:nvPr>
            <p:ph type="title"/>
          </p:nvPr>
        </p:nvSpPr>
        <p:spPr/>
        <p:txBody>
          <a:bodyPr/>
          <a:lstStyle/>
          <a:p>
            <a:r>
              <a:rPr lang="en-US" dirty="0"/>
              <a:t>Lets make  a Controller inside the </a:t>
            </a:r>
            <a:r>
              <a:rPr lang="en-US" dirty="0" err="1"/>
              <a:t>Maneger</a:t>
            </a:r>
            <a:endParaRPr lang="en-US" dirty="0"/>
          </a:p>
        </p:txBody>
      </p:sp>
      <p:pic>
        <p:nvPicPr>
          <p:cNvPr id="5" name="Content Placeholder 4">
            <a:extLst>
              <a:ext uri="{FF2B5EF4-FFF2-40B4-BE49-F238E27FC236}">
                <a16:creationId xmlns:a16="http://schemas.microsoft.com/office/drawing/2014/main" xmlns="" id="{AABEEA8A-4812-4C5E-9657-1B924318F7AD}"/>
              </a:ext>
            </a:extLst>
          </p:cNvPr>
          <p:cNvPicPr>
            <a:picLocks noGrp="1" noChangeAspect="1"/>
          </p:cNvPicPr>
          <p:nvPr>
            <p:ph idx="1"/>
          </p:nvPr>
        </p:nvPicPr>
        <p:blipFill>
          <a:blip r:embed="rId2"/>
          <a:stretch>
            <a:fillRect/>
          </a:stretch>
        </p:blipFill>
        <p:spPr>
          <a:xfrm>
            <a:off x="1188720" y="2062145"/>
            <a:ext cx="7461467" cy="3989299"/>
          </a:xfrm>
        </p:spPr>
      </p:pic>
      <p:sp>
        <p:nvSpPr>
          <p:cNvPr id="6" name="TextBox 5">
            <a:extLst>
              <a:ext uri="{FF2B5EF4-FFF2-40B4-BE49-F238E27FC236}">
                <a16:creationId xmlns:a16="http://schemas.microsoft.com/office/drawing/2014/main" xmlns="" id="{04646FB8-CC55-40F1-93FA-52D5BAF03E3E}"/>
              </a:ext>
            </a:extLst>
          </p:cNvPr>
          <p:cNvSpPr txBox="1"/>
          <p:nvPr/>
        </p:nvSpPr>
        <p:spPr>
          <a:xfrm>
            <a:off x="8869680" y="2722880"/>
            <a:ext cx="2407920" cy="923330"/>
          </a:xfrm>
          <a:prstGeom prst="rect">
            <a:avLst/>
          </a:prstGeom>
          <a:noFill/>
        </p:spPr>
        <p:txBody>
          <a:bodyPr wrap="square" rtlCol="0">
            <a:spAutoFit/>
          </a:bodyPr>
          <a:lstStyle/>
          <a:p>
            <a:r>
              <a:rPr lang="en-US" dirty="0"/>
              <a:t>Create a empty controller because it easier that way</a:t>
            </a:r>
          </a:p>
        </p:txBody>
      </p:sp>
    </p:spTree>
    <p:extLst>
      <p:ext uri="{BB962C8B-B14F-4D97-AF65-F5344CB8AC3E}">
        <p14:creationId xmlns:p14="http://schemas.microsoft.com/office/powerpoint/2010/main" val="346707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B97B96-38E8-453E-9127-5D28F60FDFC3}"/>
              </a:ext>
            </a:extLst>
          </p:cNvPr>
          <p:cNvSpPr>
            <a:spLocks noGrp="1"/>
          </p:cNvSpPr>
          <p:nvPr>
            <p:ph type="title"/>
          </p:nvPr>
        </p:nvSpPr>
        <p:spPr/>
        <p:txBody>
          <a:bodyPr/>
          <a:lstStyle/>
          <a:p>
            <a:r>
              <a:rPr lang="en-US" dirty="0"/>
              <a:t>Name it Products</a:t>
            </a:r>
          </a:p>
        </p:txBody>
      </p:sp>
      <p:sp>
        <p:nvSpPr>
          <p:cNvPr id="7" name="Content Placeholder 6">
            <a:extLst>
              <a:ext uri="{FF2B5EF4-FFF2-40B4-BE49-F238E27FC236}">
                <a16:creationId xmlns:a16="http://schemas.microsoft.com/office/drawing/2014/main" xmlns="" id="{58963E92-7D5B-4B9D-9CB3-2058728D3EAC}"/>
              </a:ext>
            </a:extLst>
          </p:cNvPr>
          <p:cNvSpPr>
            <a:spLocks noGrp="1"/>
          </p:cNvSpPr>
          <p:nvPr>
            <p:ph idx="1"/>
          </p:nvPr>
        </p:nvSpPr>
        <p:spPr/>
        <p:txBody>
          <a:bodyPr/>
          <a:lstStyle/>
          <a:p>
            <a:endParaRPr lang="en-US" dirty="0"/>
          </a:p>
        </p:txBody>
      </p:sp>
      <p:pic>
        <p:nvPicPr>
          <p:cNvPr id="8" name="Content Placeholder 4">
            <a:extLst>
              <a:ext uri="{FF2B5EF4-FFF2-40B4-BE49-F238E27FC236}">
                <a16:creationId xmlns:a16="http://schemas.microsoft.com/office/drawing/2014/main" xmlns="" id="{92A195C3-532B-4504-A819-815F14A62985}"/>
              </a:ext>
            </a:extLst>
          </p:cNvPr>
          <p:cNvPicPr>
            <a:picLocks noChangeAspect="1"/>
          </p:cNvPicPr>
          <p:nvPr/>
        </p:nvPicPr>
        <p:blipFill>
          <a:blip r:embed="rId2"/>
          <a:stretch>
            <a:fillRect/>
          </a:stretch>
        </p:blipFill>
        <p:spPr>
          <a:xfrm>
            <a:off x="3234690" y="3526790"/>
            <a:ext cx="5722620" cy="1379220"/>
          </a:xfrm>
          <a:prstGeom prst="rect">
            <a:avLst/>
          </a:prstGeom>
        </p:spPr>
      </p:pic>
    </p:spTree>
    <p:extLst>
      <p:ext uri="{BB962C8B-B14F-4D97-AF65-F5344CB8AC3E}">
        <p14:creationId xmlns:p14="http://schemas.microsoft.com/office/powerpoint/2010/main" val="1472443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6E386C-F942-4DDF-9D56-1FEE4F438D17}"/>
              </a:ext>
            </a:extLst>
          </p:cNvPr>
          <p:cNvSpPr>
            <a:spLocks noGrp="1"/>
          </p:cNvSpPr>
          <p:nvPr>
            <p:ph type="title"/>
          </p:nvPr>
        </p:nvSpPr>
        <p:spPr/>
        <p:txBody>
          <a:bodyPr/>
          <a:lstStyle/>
          <a:p>
            <a:r>
              <a:rPr lang="en-US" dirty="0"/>
              <a:t>Lets Add The Product in the Database</a:t>
            </a:r>
          </a:p>
        </p:txBody>
      </p:sp>
      <p:pic>
        <p:nvPicPr>
          <p:cNvPr id="8" name="Content Placeholder 7">
            <a:extLst>
              <a:ext uri="{FF2B5EF4-FFF2-40B4-BE49-F238E27FC236}">
                <a16:creationId xmlns:a16="http://schemas.microsoft.com/office/drawing/2014/main" xmlns="" id="{04FF1647-831D-49E0-91E2-9A0665EE391F}"/>
              </a:ext>
            </a:extLst>
          </p:cNvPr>
          <p:cNvPicPr>
            <a:picLocks noGrp="1" noChangeAspect="1"/>
          </p:cNvPicPr>
          <p:nvPr>
            <p:ph idx="1"/>
          </p:nvPr>
        </p:nvPicPr>
        <p:blipFill>
          <a:blip r:embed="rId2"/>
          <a:stretch>
            <a:fillRect/>
          </a:stretch>
        </p:blipFill>
        <p:spPr>
          <a:xfrm>
            <a:off x="1623878" y="2384743"/>
            <a:ext cx="8944243" cy="3317875"/>
          </a:xfrm>
        </p:spPr>
      </p:pic>
      <p:sp>
        <p:nvSpPr>
          <p:cNvPr id="9" name="TextBox 8">
            <a:extLst>
              <a:ext uri="{FF2B5EF4-FFF2-40B4-BE49-F238E27FC236}">
                <a16:creationId xmlns:a16="http://schemas.microsoft.com/office/drawing/2014/main" xmlns="" id="{9FEA3FBB-6C04-4878-9FB3-F5FA5AFFC827}"/>
              </a:ext>
            </a:extLst>
          </p:cNvPr>
          <p:cNvSpPr txBox="1"/>
          <p:nvPr/>
        </p:nvSpPr>
        <p:spPr>
          <a:xfrm>
            <a:off x="2895600" y="5801360"/>
            <a:ext cx="5618480" cy="923330"/>
          </a:xfrm>
          <a:prstGeom prst="rect">
            <a:avLst/>
          </a:prstGeom>
          <a:noFill/>
        </p:spPr>
        <p:txBody>
          <a:bodyPr wrap="square" rtlCol="0">
            <a:spAutoFit/>
          </a:bodyPr>
          <a:lstStyle/>
          <a:p>
            <a:r>
              <a:rPr lang="en-US" dirty="0"/>
              <a:t>Do the migrations:</a:t>
            </a:r>
          </a:p>
          <a:p>
            <a:r>
              <a:rPr lang="en-US" dirty="0"/>
              <a:t>Add-Migration </a:t>
            </a:r>
            <a:r>
              <a:rPr lang="en-US" dirty="0" err="1"/>
              <a:t>AddingProducts</a:t>
            </a:r>
            <a:endParaRPr lang="en-US" dirty="0"/>
          </a:p>
          <a:p>
            <a:r>
              <a:rPr lang="en-US" dirty="0"/>
              <a:t>Update-database</a:t>
            </a:r>
          </a:p>
        </p:txBody>
      </p:sp>
    </p:spTree>
    <p:extLst>
      <p:ext uri="{BB962C8B-B14F-4D97-AF65-F5344CB8AC3E}">
        <p14:creationId xmlns:p14="http://schemas.microsoft.com/office/powerpoint/2010/main" val="1453811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14935B-B927-4BD6-8C35-3853A3F9F438}"/>
              </a:ext>
            </a:extLst>
          </p:cNvPr>
          <p:cNvSpPr>
            <a:spLocks noGrp="1"/>
          </p:cNvSpPr>
          <p:nvPr>
            <p:ph type="title"/>
          </p:nvPr>
        </p:nvSpPr>
        <p:spPr/>
        <p:txBody>
          <a:bodyPr>
            <a:normAutofit fontScale="90000"/>
          </a:bodyPr>
          <a:lstStyle/>
          <a:p>
            <a:r>
              <a:rPr lang="en-US" dirty="0"/>
              <a:t>In the Products Controller Add the following</a:t>
            </a:r>
          </a:p>
        </p:txBody>
      </p:sp>
      <p:pic>
        <p:nvPicPr>
          <p:cNvPr id="9" name="Content Placeholder 8">
            <a:extLst>
              <a:ext uri="{FF2B5EF4-FFF2-40B4-BE49-F238E27FC236}">
                <a16:creationId xmlns:a16="http://schemas.microsoft.com/office/drawing/2014/main" xmlns="" id="{513D1A40-24FA-4360-ABD9-7D80293B6634}"/>
              </a:ext>
            </a:extLst>
          </p:cNvPr>
          <p:cNvPicPr>
            <a:picLocks noGrp="1" noChangeAspect="1"/>
          </p:cNvPicPr>
          <p:nvPr>
            <p:ph idx="1"/>
          </p:nvPr>
        </p:nvPicPr>
        <p:blipFill>
          <a:blip r:embed="rId3"/>
          <a:stretch>
            <a:fillRect/>
          </a:stretch>
        </p:blipFill>
        <p:spPr>
          <a:xfrm>
            <a:off x="1578043" y="2285999"/>
            <a:ext cx="9035914" cy="3317875"/>
          </a:xfrm>
        </p:spPr>
      </p:pic>
    </p:spTree>
    <p:extLst>
      <p:ext uri="{BB962C8B-B14F-4D97-AF65-F5344CB8AC3E}">
        <p14:creationId xmlns:p14="http://schemas.microsoft.com/office/powerpoint/2010/main" val="61672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F50EC3-B312-4AB1-AFCC-37E6451DEE7F}"/>
              </a:ext>
            </a:extLst>
          </p:cNvPr>
          <p:cNvSpPr>
            <a:spLocks noGrp="1"/>
          </p:cNvSpPr>
          <p:nvPr>
            <p:ph type="title"/>
          </p:nvPr>
        </p:nvSpPr>
        <p:spPr/>
        <p:txBody>
          <a:bodyPr/>
          <a:lstStyle/>
          <a:p>
            <a:r>
              <a:rPr lang="en-US" dirty="0"/>
              <a:t>What is in this </a:t>
            </a:r>
            <a:r>
              <a:rPr lang="en-US" dirty="0" err="1"/>
              <a:t>powerpoint</a:t>
            </a:r>
            <a:r>
              <a:rPr lang="en-US" dirty="0"/>
              <a:t>?</a:t>
            </a:r>
          </a:p>
        </p:txBody>
      </p:sp>
      <p:sp>
        <p:nvSpPr>
          <p:cNvPr id="3" name="Content Placeholder 2">
            <a:extLst>
              <a:ext uri="{FF2B5EF4-FFF2-40B4-BE49-F238E27FC236}">
                <a16:creationId xmlns:a16="http://schemas.microsoft.com/office/drawing/2014/main" xmlns="" id="{EABE841B-46BB-424D-BFEC-F34B6BAB89BD}"/>
              </a:ext>
            </a:extLst>
          </p:cNvPr>
          <p:cNvSpPr>
            <a:spLocks noGrp="1"/>
          </p:cNvSpPr>
          <p:nvPr>
            <p:ph idx="1"/>
          </p:nvPr>
        </p:nvSpPr>
        <p:spPr/>
        <p:txBody>
          <a:bodyPr/>
          <a:lstStyle/>
          <a:p>
            <a:pPr marL="457200" indent="-457200">
              <a:buAutoNum type="arabicParenR"/>
            </a:pPr>
            <a:r>
              <a:rPr lang="en-US" dirty="0"/>
              <a:t>Make user role</a:t>
            </a:r>
          </a:p>
          <a:p>
            <a:pPr marL="457200" indent="-457200">
              <a:buAutoNum type="arabicParenR"/>
            </a:pPr>
            <a:r>
              <a:rPr lang="en-US" dirty="0"/>
              <a:t>Customize login page?</a:t>
            </a:r>
          </a:p>
          <a:p>
            <a:pPr marL="457200" indent="-457200">
              <a:buAutoNum type="arabicParenR"/>
            </a:pPr>
            <a:r>
              <a:rPr lang="en-US" dirty="0"/>
              <a:t>Working with different Areas</a:t>
            </a:r>
          </a:p>
          <a:p>
            <a:pPr marL="457200" indent="-457200">
              <a:buAutoNum type="arabicParenR"/>
            </a:pPr>
            <a:endParaRPr lang="en-US" dirty="0"/>
          </a:p>
          <a:p>
            <a:pPr marL="0" indent="0">
              <a:buNone/>
            </a:pPr>
            <a:endParaRPr lang="en-US" dirty="0"/>
          </a:p>
        </p:txBody>
      </p:sp>
    </p:spTree>
    <p:extLst>
      <p:ext uri="{BB962C8B-B14F-4D97-AF65-F5344CB8AC3E}">
        <p14:creationId xmlns:p14="http://schemas.microsoft.com/office/powerpoint/2010/main" val="2398560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33DA18-607E-4CEF-840A-527DCD566EE8}"/>
              </a:ext>
            </a:extLst>
          </p:cNvPr>
          <p:cNvSpPr>
            <a:spLocks noGrp="1"/>
          </p:cNvSpPr>
          <p:nvPr>
            <p:ph type="title"/>
          </p:nvPr>
        </p:nvSpPr>
        <p:spPr/>
        <p:txBody>
          <a:bodyPr/>
          <a:lstStyle/>
          <a:p>
            <a:r>
              <a:rPr lang="en-US" dirty="0"/>
              <a:t>Lets Make some View for Products</a:t>
            </a:r>
          </a:p>
        </p:txBody>
      </p:sp>
      <p:pic>
        <p:nvPicPr>
          <p:cNvPr id="5" name="Content Placeholder 4">
            <a:extLst>
              <a:ext uri="{FF2B5EF4-FFF2-40B4-BE49-F238E27FC236}">
                <a16:creationId xmlns:a16="http://schemas.microsoft.com/office/drawing/2014/main" xmlns="" id="{4510761E-F022-4057-9204-0E14DF3636FC}"/>
              </a:ext>
            </a:extLst>
          </p:cNvPr>
          <p:cNvPicPr>
            <a:picLocks noGrp="1" noChangeAspect="1"/>
          </p:cNvPicPr>
          <p:nvPr>
            <p:ph idx="1"/>
          </p:nvPr>
        </p:nvPicPr>
        <p:blipFill>
          <a:blip r:embed="rId2"/>
          <a:stretch>
            <a:fillRect/>
          </a:stretch>
        </p:blipFill>
        <p:spPr>
          <a:xfrm>
            <a:off x="2920367" y="2557463"/>
            <a:ext cx="6351266" cy="3317875"/>
          </a:xfrm>
        </p:spPr>
      </p:pic>
      <p:sp>
        <p:nvSpPr>
          <p:cNvPr id="6" name="TextBox 5">
            <a:extLst>
              <a:ext uri="{FF2B5EF4-FFF2-40B4-BE49-F238E27FC236}">
                <a16:creationId xmlns:a16="http://schemas.microsoft.com/office/drawing/2014/main" xmlns="" id="{83C99400-5C47-4BC8-836E-D68FEE469B6F}"/>
              </a:ext>
            </a:extLst>
          </p:cNvPr>
          <p:cNvSpPr txBox="1"/>
          <p:nvPr/>
        </p:nvSpPr>
        <p:spPr>
          <a:xfrm>
            <a:off x="9271633" y="2672080"/>
            <a:ext cx="2107567" cy="1200329"/>
          </a:xfrm>
          <a:prstGeom prst="rect">
            <a:avLst/>
          </a:prstGeom>
          <a:noFill/>
        </p:spPr>
        <p:txBody>
          <a:bodyPr wrap="square" rtlCol="0">
            <a:spAutoFit/>
          </a:bodyPr>
          <a:lstStyle/>
          <a:p>
            <a:r>
              <a:rPr lang="en-US" dirty="0"/>
              <a:t>Right Click on Index and click on Add View. Then Create an empty View</a:t>
            </a:r>
          </a:p>
        </p:txBody>
      </p:sp>
    </p:spTree>
    <p:extLst>
      <p:ext uri="{BB962C8B-B14F-4D97-AF65-F5344CB8AC3E}">
        <p14:creationId xmlns:p14="http://schemas.microsoft.com/office/powerpoint/2010/main" val="135825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B69421-7947-43C7-ACE5-48EF4801BEDA}"/>
              </a:ext>
            </a:extLst>
          </p:cNvPr>
          <p:cNvSpPr>
            <a:spLocks noGrp="1"/>
          </p:cNvSpPr>
          <p:nvPr>
            <p:ph type="title"/>
          </p:nvPr>
        </p:nvSpPr>
        <p:spPr/>
        <p:txBody>
          <a:bodyPr/>
          <a:lstStyle/>
          <a:p>
            <a:r>
              <a:rPr lang="en-US" dirty="0"/>
              <a:t>Add all the CRUD in the view</a:t>
            </a:r>
          </a:p>
        </p:txBody>
      </p:sp>
      <p:pic>
        <p:nvPicPr>
          <p:cNvPr id="9" name="Content Placeholder 8">
            <a:extLst>
              <a:ext uri="{FF2B5EF4-FFF2-40B4-BE49-F238E27FC236}">
                <a16:creationId xmlns:a16="http://schemas.microsoft.com/office/drawing/2014/main" xmlns="" id="{560748C5-096B-4F4A-810D-A4CA12B1FA6F}"/>
              </a:ext>
            </a:extLst>
          </p:cNvPr>
          <p:cNvPicPr>
            <a:picLocks noGrp="1" noChangeAspect="1"/>
          </p:cNvPicPr>
          <p:nvPr>
            <p:ph idx="1"/>
          </p:nvPr>
        </p:nvPicPr>
        <p:blipFill>
          <a:blip r:embed="rId3"/>
          <a:stretch>
            <a:fillRect/>
          </a:stretch>
        </p:blipFill>
        <p:spPr>
          <a:xfrm>
            <a:off x="3000606" y="2557463"/>
            <a:ext cx="6190787" cy="3317875"/>
          </a:xfrm>
        </p:spPr>
      </p:pic>
      <p:sp>
        <p:nvSpPr>
          <p:cNvPr id="10" name="TextBox 9">
            <a:extLst>
              <a:ext uri="{FF2B5EF4-FFF2-40B4-BE49-F238E27FC236}">
                <a16:creationId xmlns:a16="http://schemas.microsoft.com/office/drawing/2014/main" xmlns="" id="{3F3657F4-8630-4AD7-BC4A-BB75C0CF5765}"/>
              </a:ext>
            </a:extLst>
          </p:cNvPr>
          <p:cNvSpPr txBox="1"/>
          <p:nvPr/>
        </p:nvSpPr>
        <p:spPr>
          <a:xfrm>
            <a:off x="9467850" y="2847975"/>
            <a:ext cx="1381125" cy="369332"/>
          </a:xfrm>
          <a:prstGeom prst="rect">
            <a:avLst/>
          </a:prstGeom>
          <a:noFill/>
        </p:spPr>
        <p:txBody>
          <a:bodyPr wrap="square" rtlCol="0">
            <a:spAutoFit/>
          </a:bodyPr>
          <a:lstStyle/>
          <a:p>
            <a:r>
              <a:rPr lang="en-US" dirty="0"/>
              <a:t>Codes Below</a:t>
            </a:r>
          </a:p>
        </p:txBody>
      </p:sp>
      <p:sp>
        <p:nvSpPr>
          <p:cNvPr id="11" name="TextBox 10">
            <a:extLst>
              <a:ext uri="{FF2B5EF4-FFF2-40B4-BE49-F238E27FC236}">
                <a16:creationId xmlns:a16="http://schemas.microsoft.com/office/drawing/2014/main" xmlns="" id="{12C319F3-1456-4598-A53C-ADE4DAD92EE1}"/>
              </a:ext>
            </a:extLst>
          </p:cNvPr>
          <p:cNvSpPr txBox="1"/>
          <p:nvPr/>
        </p:nvSpPr>
        <p:spPr>
          <a:xfrm>
            <a:off x="9656956" y="3217307"/>
            <a:ext cx="1059366" cy="646331"/>
          </a:xfrm>
          <a:prstGeom prst="rect">
            <a:avLst/>
          </a:prstGeom>
          <a:noFill/>
        </p:spPr>
        <p:txBody>
          <a:bodyPr wrap="square" rtlCol="0">
            <a:spAutoFit/>
          </a:bodyPr>
          <a:lstStyle/>
          <a:p>
            <a:r>
              <a:rPr lang="en-US" dirty="0"/>
              <a:t>For Create</a:t>
            </a:r>
          </a:p>
        </p:txBody>
      </p:sp>
    </p:spTree>
    <p:extLst>
      <p:ext uri="{BB962C8B-B14F-4D97-AF65-F5344CB8AC3E}">
        <p14:creationId xmlns:p14="http://schemas.microsoft.com/office/powerpoint/2010/main" val="2737451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46F7EE-F357-4AF6-9C29-48DD2363A8B6}"/>
              </a:ext>
            </a:extLst>
          </p:cNvPr>
          <p:cNvSpPr>
            <a:spLocks noGrp="1"/>
          </p:cNvSpPr>
          <p:nvPr>
            <p:ph type="title"/>
          </p:nvPr>
        </p:nvSpPr>
        <p:spPr/>
        <p:txBody>
          <a:bodyPr/>
          <a:lstStyle/>
          <a:p>
            <a:r>
              <a:rPr lang="en-US" dirty="0"/>
              <a:t>Delete View For Products</a:t>
            </a:r>
          </a:p>
        </p:txBody>
      </p:sp>
      <p:pic>
        <p:nvPicPr>
          <p:cNvPr id="5" name="Content Placeholder 4">
            <a:extLst>
              <a:ext uri="{FF2B5EF4-FFF2-40B4-BE49-F238E27FC236}">
                <a16:creationId xmlns:a16="http://schemas.microsoft.com/office/drawing/2014/main" xmlns="" id="{E9A361B5-64F1-4D82-A2D8-10B571856F03}"/>
              </a:ext>
            </a:extLst>
          </p:cNvPr>
          <p:cNvPicPr>
            <a:picLocks noGrp="1" noChangeAspect="1"/>
          </p:cNvPicPr>
          <p:nvPr>
            <p:ph idx="1"/>
          </p:nvPr>
        </p:nvPicPr>
        <p:blipFill>
          <a:blip r:embed="rId3"/>
          <a:stretch>
            <a:fillRect/>
          </a:stretch>
        </p:blipFill>
        <p:spPr>
          <a:xfrm>
            <a:off x="2749523" y="2557463"/>
            <a:ext cx="6692954" cy="3317875"/>
          </a:xfrm>
        </p:spPr>
      </p:pic>
    </p:spTree>
    <p:extLst>
      <p:ext uri="{BB962C8B-B14F-4D97-AF65-F5344CB8AC3E}">
        <p14:creationId xmlns:p14="http://schemas.microsoft.com/office/powerpoint/2010/main" val="949233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B31DDD-A38D-4349-964A-134A8A3888A8}"/>
              </a:ext>
            </a:extLst>
          </p:cNvPr>
          <p:cNvSpPr>
            <a:spLocks noGrp="1"/>
          </p:cNvSpPr>
          <p:nvPr>
            <p:ph type="title"/>
          </p:nvPr>
        </p:nvSpPr>
        <p:spPr/>
        <p:txBody>
          <a:bodyPr/>
          <a:lstStyle/>
          <a:p>
            <a:r>
              <a:rPr lang="en-US" dirty="0"/>
              <a:t>Edit View For Products</a:t>
            </a:r>
          </a:p>
        </p:txBody>
      </p:sp>
      <p:pic>
        <p:nvPicPr>
          <p:cNvPr id="5" name="Content Placeholder 4">
            <a:extLst>
              <a:ext uri="{FF2B5EF4-FFF2-40B4-BE49-F238E27FC236}">
                <a16:creationId xmlns:a16="http://schemas.microsoft.com/office/drawing/2014/main" xmlns="" id="{EE91041D-A916-48A0-B0C1-8BC71CCF0D20}"/>
              </a:ext>
            </a:extLst>
          </p:cNvPr>
          <p:cNvPicPr>
            <a:picLocks noGrp="1" noChangeAspect="1"/>
          </p:cNvPicPr>
          <p:nvPr>
            <p:ph idx="1"/>
          </p:nvPr>
        </p:nvPicPr>
        <p:blipFill>
          <a:blip r:embed="rId3"/>
          <a:stretch>
            <a:fillRect/>
          </a:stretch>
        </p:blipFill>
        <p:spPr>
          <a:xfrm>
            <a:off x="2660917" y="2557463"/>
            <a:ext cx="6870165" cy="3317875"/>
          </a:xfrm>
        </p:spPr>
      </p:pic>
    </p:spTree>
    <p:extLst>
      <p:ext uri="{BB962C8B-B14F-4D97-AF65-F5344CB8AC3E}">
        <p14:creationId xmlns:p14="http://schemas.microsoft.com/office/powerpoint/2010/main" val="3313368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B7341A-8577-44F6-A504-E5FA453017D2}"/>
              </a:ext>
            </a:extLst>
          </p:cNvPr>
          <p:cNvSpPr>
            <a:spLocks noGrp="1"/>
          </p:cNvSpPr>
          <p:nvPr>
            <p:ph type="title"/>
          </p:nvPr>
        </p:nvSpPr>
        <p:spPr/>
        <p:txBody>
          <a:bodyPr/>
          <a:lstStyle/>
          <a:p>
            <a:r>
              <a:rPr lang="en-US" dirty="0"/>
              <a:t>Index View for Products</a:t>
            </a:r>
          </a:p>
        </p:txBody>
      </p:sp>
      <p:pic>
        <p:nvPicPr>
          <p:cNvPr id="5" name="Content Placeholder 4">
            <a:extLst>
              <a:ext uri="{FF2B5EF4-FFF2-40B4-BE49-F238E27FC236}">
                <a16:creationId xmlns:a16="http://schemas.microsoft.com/office/drawing/2014/main" xmlns="" id="{56B7E7FB-3877-4328-A234-CA48705F11A0}"/>
              </a:ext>
            </a:extLst>
          </p:cNvPr>
          <p:cNvPicPr>
            <a:picLocks noGrp="1" noChangeAspect="1"/>
          </p:cNvPicPr>
          <p:nvPr>
            <p:ph idx="1"/>
          </p:nvPr>
        </p:nvPicPr>
        <p:blipFill>
          <a:blip r:embed="rId3"/>
          <a:stretch>
            <a:fillRect/>
          </a:stretch>
        </p:blipFill>
        <p:spPr>
          <a:xfrm>
            <a:off x="2808941" y="2557463"/>
            <a:ext cx="6574117" cy="3317875"/>
          </a:xfrm>
        </p:spPr>
      </p:pic>
    </p:spTree>
    <p:extLst>
      <p:ext uri="{BB962C8B-B14F-4D97-AF65-F5344CB8AC3E}">
        <p14:creationId xmlns:p14="http://schemas.microsoft.com/office/powerpoint/2010/main" val="1607996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539345-F9BF-44A9-968F-0F46D2C102EB}"/>
              </a:ext>
            </a:extLst>
          </p:cNvPr>
          <p:cNvSpPr>
            <a:spLocks noGrp="1"/>
          </p:cNvSpPr>
          <p:nvPr>
            <p:ph type="title"/>
          </p:nvPr>
        </p:nvSpPr>
        <p:spPr/>
        <p:txBody>
          <a:bodyPr/>
          <a:lstStyle/>
          <a:p>
            <a:r>
              <a:rPr lang="en-US" dirty="0"/>
              <a:t>Lets add the product in the _Layout view</a:t>
            </a:r>
          </a:p>
        </p:txBody>
      </p:sp>
      <p:pic>
        <p:nvPicPr>
          <p:cNvPr id="5" name="Content Placeholder 4">
            <a:extLst>
              <a:ext uri="{FF2B5EF4-FFF2-40B4-BE49-F238E27FC236}">
                <a16:creationId xmlns:a16="http://schemas.microsoft.com/office/drawing/2014/main" xmlns="" id="{E6ACB412-91B5-4755-83A7-B4DE986FFDCF}"/>
              </a:ext>
            </a:extLst>
          </p:cNvPr>
          <p:cNvPicPr>
            <a:picLocks noGrp="1" noChangeAspect="1"/>
          </p:cNvPicPr>
          <p:nvPr>
            <p:ph idx="1"/>
          </p:nvPr>
        </p:nvPicPr>
        <p:blipFill>
          <a:blip r:embed="rId2"/>
          <a:stretch>
            <a:fillRect/>
          </a:stretch>
        </p:blipFill>
        <p:spPr>
          <a:xfrm>
            <a:off x="2881913" y="2557463"/>
            <a:ext cx="6428173" cy="3317875"/>
          </a:xfrm>
        </p:spPr>
      </p:pic>
    </p:spTree>
    <p:extLst>
      <p:ext uri="{BB962C8B-B14F-4D97-AF65-F5344CB8AC3E}">
        <p14:creationId xmlns:p14="http://schemas.microsoft.com/office/powerpoint/2010/main" val="4110128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AEA954-E8A9-4977-924C-CFB6ACFEC486}"/>
              </a:ext>
            </a:extLst>
          </p:cNvPr>
          <p:cNvSpPr>
            <a:spLocks noGrp="1"/>
          </p:cNvSpPr>
          <p:nvPr>
            <p:ph type="title"/>
          </p:nvPr>
        </p:nvSpPr>
        <p:spPr/>
        <p:txBody>
          <a:bodyPr>
            <a:normAutofit/>
          </a:bodyPr>
          <a:lstStyle/>
          <a:p>
            <a:r>
              <a:rPr lang="en-US" sz="2000" dirty="0"/>
              <a:t>This are important things to copy from the Views and paste it in the Manager Folder And Employee Folder</a:t>
            </a:r>
          </a:p>
        </p:txBody>
      </p:sp>
      <p:pic>
        <p:nvPicPr>
          <p:cNvPr id="5" name="Content Placeholder 4">
            <a:extLst>
              <a:ext uri="{FF2B5EF4-FFF2-40B4-BE49-F238E27FC236}">
                <a16:creationId xmlns:a16="http://schemas.microsoft.com/office/drawing/2014/main" xmlns="" id="{FF2A2EB3-77E0-4A4E-BCFF-6D2196C8AAC1}"/>
              </a:ext>
            </a:extLst>
          </p:cNvPr>
          <p:cNvPicPr>
            <a:picLocks noGrp="1" noChangeAspect="1"/>
          </p:cNvPicPr>
          <p:nvPr>
            <p:ph idx="1"/>
          </p:nvPr>
        </p:nvPicPr>
        <p:blipFill>
          <a:blip r:embed="rId2"/>
          <a:stretch>
            <a:fillRect/>
          </a:stretch>
        </p:blipFill>
        <p:spPr>
          <a:xfrm>
            <a:off x="1479746" y="1770062"/>
            <a:ext cx="2337873" cy="3317875"/>
          </a:xfrm>
        </p:spPr>
      </p:pic>
      <p:cxnSp>
        <p:nvCxnSpPr>
          <p:cNvPr id="7" name="Straight Arrow Connector 6">
            <a:extLst>
              <a:ext uri="{FF2B5EF4-FFF2-40B4-BE49-F238E27FC236}">
                <a16:creationId xmlns:a16="http://schemas.microsoft.com/office/drawing/2014/main" xmlns="" id="{257FCDC8-9D55-4325-AA9A-1A848B0279C5}"/>
              </a:ext>
            </a:extLst>
          </p:cNvPr>
          <p:cNvCxnSpPr/>
          <p:nvPr/>
        </p:nvCxnSpPr>
        <p:spPr>
          <a:xfrm flipV="1">
            <a:off x="2872740" y="1882140"/>
            <a:ext cx="2095500" cy="1333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Content Placeholder 4">
            <a:extLst>
              <a:ext uri="{FF2B5EF4-FFF2-40B4-BE49-F238E27FC236}">
                <a16:creationId xmlns:a16="http://schemas.microsoft.com/office/drawing/2014/main" xmlns="" id="{694AD4DD-ED54-4D83-8D73-1B2D49633FFF}"/>
              </a:ext>
            </a:extLst>
          </p:cNvPr>
          <p:cNvPicPr>
            <a:picLocks noChangeAspect="1"/>
          </p:cNvPicPr>
          <p:nvPr/>
        </p:nvPicPr>
        <p:blipFill>
          <a:blip r:embed="rId3"/>
          <a:stretch>
            <a:fillRect/>
          </a:stretch>
        </p:blipFill>
        <p:spPr>
          <a:xfrm>
            <a:off x="5525183" y="2285999"/>
            <a:ext cx="2513230" cy="3317875"/>
          </a:xfrm>
          <a:prstGeom prst="rect">
            <a:avLst/>
          </a:prstGeom>
        </p:spPr>
      </p:pic>
      <p:cxnSp>
        <p:nvCxnSpPr>
          <p:cNvPr id="10" name="Straight Arrow Connector 9">
            <a:extLst>
              <a:ext uri="{FF2B5EF4-FFF2-40B4-BE49-F238E27FC236}">
                <a16:creationId xmlns:a16="http://schemas.microsoft.com/office/drawing/2014/main" xmlns="" id="{4005DE0C-FD07-40F1-AC72-B8A94FB6B903}"/>
              </a:ext>
            </a:extLst>
          </p:cNvPr>
          <p:cNvCxnSpPr/>
          <p:nvPr/>
        </p:nvCxnSpPr>
        <p:spPr>
          <a:xfrm flipH="1">
            <a:off x="7139940" y="1562100"/>
            <a:ext cx="83822" cy="1752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408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5AAC00-E63C-4695-9BAA-E7AD7C68EC49}"/>
              </a:ext>
            </a:extLst>
          </p:cNvPr>
          <p:cNvSpPr>
            <a:spLocks noGrp="1"/>
          </p:cNvSpPr>
          <p:nvPr>
            <p:ph type="title"/>
          </p:nvPr>
        </p:nvSpPr>
        <p:spPr/>
        <p:txBody>
          <a:bodyPr/>
          <a:lstStyle/>
          <a:p>
            <a:r>
              <a:rPr lang="en-US" dirty="0"/>
              <a:t>Move the </a:t>
            </a:r>
            <a:r>
              <a:rPr lang="en-US" dirty="0" err="1"/>
              <a:t>HomeController</a:t>
            </a:r>
            <a:r>
              <a:rPr lang="en-US" dirty="0"/>
              <a:t> and views</a:t>
            </a:r>
          </a:p>
        </p:txBody>
      </p:sp>
      <p:pic>
        <p:nvPicPr>
          <p:cNvPr id="12" name="Content Placeholder 11">
            <a:extLst>
              <a:ext uri="{FF2B5EF4-FFF2-40B4-BE49-F238E27FC236}">
                <a16:creationId xmlns:a16="http://schemas.microsoft.com/office/drawing/2014/main" xmlns="" id="{3C8B7FF8-C95F-469C-AA0E-BF4D5185056F}"/>
              </a:ext>
            </a:extLst>
          </p:cNvPr>
          <p:cNvPicPr>
            <a:picLocks noGrp="1" noChangeAspect="1"/>
          </p:cNvPicPr>
          <p:nvPr>
            <p:ph idx="1"/>
          </p:nvPr>
        </p:nvPicPr>
        <p:blipFill>
          <a:blip r:embed="rId2"/>
          <a:stretch>
            <a:fillRect/>
          </a:stretch>
        </p:blipFill>
        <p:spPr>
          <a:xfrm>
            <a:off x="2272277" y="2389823"/>
            <a:ext cx="1901966" cy="3317875"/>
          </a:xfrm>
        </p:spPr>
      </p:pic>
      <p:sp>
        <p:nvSpPr>
          <p:cNvPr id="13" name="TextBox 12">
            <a:extLst>
              <a:ext uri="{FF2B5EF4-FFF2-40B4-BE49-F238E27FC236}">
                <a16:creationId xmlns:a16="http://schemas.microsoft.com/office/drawing/2014/main" xmlns="" id="{262950E2-AB49-4DB7-A226-E0381D06BB1E}"/>
              </a:ext>
            </a:extLst>
          </p:cNvPr>
          <p:cNvSpPr txBox="1"/>
          <p:nvPr/>
        </p:nvSpPr>
        <p:spPr>
          <a:xfrm>
            <a:off x="5113020" y="2735580"/>
            <a:ext cx="5151120" cy="646331"/>
          </a:xfrm>
          <a:prstGeom prst="rect">
            <a:avLst/>
          </a:prstGeom>
          <a:noFill/>
        </p:spPr>
        <p:txBody>
          <a:bodyPr wrap="square" rtlCol="0">
            <a:spAutoFit/>
          </a:bodyPr>
          <a:lstStyle/>
          <a:p>
            <a:r>
              <a:rPr lang="en-US" dirty="0"/>
              <a:t>Move the Home Controller And views to Employee Folder. This makes our task faster.</a:t>
            </a:r>
          </a:p>
        </p:txBody>
      </p:sp>
    </p:spTree>
    <p:extLst>
      <p:ext uri="{BB962C8B-B14F-4D97-AF65-F5344CB8AC3E}">
        <p14:creationId xmlns:p14="http://schemas.microsoft.com/office/powerpoint/2010/main" val="3162925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250EF2-27B9-4E51-A123-98A81E6FD5F0}"/>
              </a:ext>
            </a:extLst>
          </p:cNvPr>
          <p:cNvSpPr>
            <a:spLocks noGrp="1"/>
          </p:cNvSpPr>
          <p:nvPr>
            <p:ph type="title"/>
          </p:nvPr>
        </p:nvSpPr>
        <p:spPr/>
        <p:txBody>
          <a:bodyPr/>
          <a:lstStyle/>
          <a:p>
            <a:r>
              <a:rPr lang="en-US" dirty="0"/>
              <a:t>Now Edit the </a:t>
            </a:r>
            <a:r>
              <a:rPr lang="en-US" dirty="0" err="1"/>
              <a:t>StartUp</a:t>
            </a:r>
            <a:r>
              <a:rPr lang="en-US" dirty="0"/>
              <a:t> class as follows</a:t>
            </a:r>
          </a:p>
        </p:txBody>
      </p:sp>
      <p:pic>
        <p:nvPicPr>
          <p:cNvPr id="5" name="Content Placeholder 4">
            <a:extLst>
              <a:ext uri="{FF2B5EF4-FFF2-40B4-BE49-F238E27FC236}">
                <a16:creationId xmlns:a16="http://schemas.microsoft.com/office/drawing/2014/main" xmlns="" id="{D7CD1C5D-4408-48B6-9B6C-734C9CB46AF6}"/>
              </a:ext>
            </a:extLst>
          </p:cNvPr>
          <p:cNvPicPr>
            <a:picLocks noGrp="1" noChangeAspect="1"/>
          </p:cNvPicPr>
          <p:nvPr>
            <p:ph idx="1"/>
          </p:nvPr>
        </p:nvPicPr>
        <p:blipFill>
          <a:blip r:embed="rId3"/>
          <a:stretch>
            <a:fillRect/>
          </a:stretch>
        </p:blipFill>
        <p:spPr>
          <a:xfrm>
            <a:off x="4533373" y="2850833"/>
            <a:ext cx="6239294" cy="3317875"/>
          </a:xfrm>
        </p:spPr>
      </p:pic>
    </p:spTree>
    <p:extLst>
      <p:ext uri="{BB962C8B-B14F-4D97-AF65-F5344CB8AC3E}">
        <p14:creationId xmlns:p14="http://schemas.microsoft.com/office/powerpoint/2010/main" val="2166982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2FD025-E91C-41B4-9DE2-95D9325695FE}"/>
              </a:ext>
            </a:extLst>
          </p:cNvPr>
          <p:cNvSpPr>
            <a:spLocks noGrp="1"/>
          </p:cNvSpPr>
          <p:nvPr>
            <p:ph type="title"/>
          </p:nvPr>
        </p:nvSpPr>
        <p:spPr>
          <a:xfrm>
            <a:off x="1295402" y="982132"/>
            <a:ext cx="9601196" cy="4542368"/>
          </a:xfrm>
        </p:spPr>
        <p:txBody>
          <a:bodyPr>
            <a:normAutofit/>
          </a:bodyPr>
          <a:lstStyle/>
          <a:p>
            <a:r>
              <a:rPr lang="en-US" sz="5400" dirty="0">
                <a:latin typeface="Berlin Sans FB Demi" panose="020B0604020202020204" pitchFamily="34" charset="0"/>
              </a:rPr>
              <a:t>Now Lets Run The Project!</a:t>
            </a:r>
          </a:p>
        </p:txBody>
      </p:sp>
    </p:spTree>
    <p:extLst>
      <p:ext uri="{BB962C8B-B14F-4D97-AF65-F5344CB8AC3E}">
        <p14:creationId xmlns:p14="http://schemas.microsoft.com/office/powerpoint/2010/main" val="3942138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6E8A03-F895-469E-A5FA-2367DF6A2C24}"/>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xmlns="" id="{EF5DCCB8-1050-4DED-B05E-C2452110A478}"/>
              </a:ext>
            </a:extLst>
          </p:cNvPr>
          <p:cNvSpPr>
            <a:spLocks noGrp="1"/>
          </p:cNvSpPr>
          <p:nvPr>
            <p:ph idx="1"/>
          </p:nvPr>
        </p:nvSpPr>
        <p:spPr/>
        <p:txBody>
          <a:bodyPr/>
          <a:lstStyle/>
          <a:p>
            <a:r>
              <a:rPr lang="en-US" dirty="0"/>
              <a:t>Employees or User can view products from the site</a:t>
            </a:r>
          </a:p>
          <a:p>
            <a:r>
              <a:rPr lang="en-US" dirty="0"/>
              <a:t>Employees can add products to the site and edit and view them</a:t>
            </a:r>
          </a:p>
          <a:p>
            <a:r>
              <a:rPr lang="en-US" dirty="0"/>
              <a:t>Managers can add admin and remove admin, also add remove products</a:t>
            </a:r>
          </a:p>
          <a:p>
            <a:endParaRPr lang="en-US" dirty="0"/>
          </a:p>
        </p:txBody>
      </p:sp>
    </p:spTree>
    <p:extLst>
      <p:ext uri="{BB962C8B-B14F-4D97-AF65-F5344CB8AC3E}">
        <p14:creationId xmlns:p14="http://schemas.microsoft.com/office/powerpoint/2010/main" val="6958451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F9229C-AEB5-4A0F-916A-F44B6F62352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xmlns="" id="{205C1480-B620-47DE-B092-3A56F4D8BFAE}"/>
              </a:ext>
            </a:extLst>
          </p:cNvPr>
          <p:cNvPicPr>
            <a:picLocks noGrp="1" noChangeAspect="1"/>
          </p:cNvPicPr>
          <p:nvPr>
            <p:ph idx="1"/>
          </p:nvPr>
        </p:nvPicPr>
        <p:blipFill>
          <a:blip r:embed="rId2"/>
          <a:stretch>
            <a:fillRect/>
          </a:stretch>
        </p:blipFill>
        <p:spPr>
          <a:xfrm>
            <a:off x="2721550" y="2557463"/>
            <a:ext cx="6748900" cy="3317875"/>
          </a:xfrm>
        </p:spPr>
      </p:pic>
    </p:spTree>
    <p:extLst>
      <p:ext uri="{BB962C8B-B14F-4D97-AF65-F5344CB8AC3E}">
        <p14:creationId xmlns:p14="http://schemas.microsoft.com/office/powerpoint/2010/main" val="1590557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BAA78E-AEEF-4BA4-959F-1267433A1CEA}"/>
              </a:ext>
            </a:extLst>
          </p:cNvPr>
          <p:cNvSpPr>
            <a:spLocks noGrp="1"/>
          </p:cNvSpPr>
          <p:nvPr>
            <p:ph type="title"/>
          </p:nvPr>
        </p:nvSpPr>
        <p:spPr/>
        <p:txBody>
          <a:bodyPr>
            <a:normAutofit fontScale="90000"/>
          </a:bodyPr>
          <a:lstStyle/>
          <a:p>
            <a:r>
              <a:rPr lang="en-US" dirty="0"/>
              <a:t>Click the Products you see the add some Products</a:t>
            </a:r>
          </a:p>
        </p:txBody>
      </p:sp>
      <p:pic>
        <p:nvPicPr>
          <p:cNvPr id="5" name="Content Placeholder 4">
            <a:extLst>
              <a:ext uri="{FF2B5EF4-FFF2-40B4-BE49-F238E27FC236}">
                <a16:creationId xmlns:a16="http://schemas.microsoft.com/office/drawing/2014/main" xmlns="" id="{85BE6345-CD78-40DF-B646-FB77B2A101BB}"/>
              </a:ext>
            </a:extLst>
          </p:cNvPr>
          <p:cNvPicPr>
            <a:picLocks noGrp="1" noChangeAspect="1"/>
          </p:cNvPicPr>
          <p:nvPr>
            <p:ph idx="1"/>
          </p:nvPr>
        </p:nvPicPr>
        <p:blipFill>
          <a:blip r:embed="rId2"/>
          <a:stretch>
            <a:fillRect/>
          </a:stretch>
        </p:blipFill>
        <p:spPr>
          <a:xfrm>
            <a:off x="2077849" y="1513523"/>
            <a:ext cx="7198101" cy="3317875"/>
          </a:xfrm>
        </p:spPr>
      </p:pic>
    </p:spTree>
    <p:extLst>
      <p:ext uri="{BB962C8B-B14F-4D97-AF65-F5344CB8AC3E}">
        <p14:creationId xmlns:p14="http://schemas.microsoft.com/office/powerpoint/2010/main" val="623012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EBB402-A42D-400C-9A6E-48E6EADE3AA0}"/>
              </a:ext>
            </a:extLst>
          </p:cNvPr>
          <p:cNvSpPr>
            <a:spLocks noGrp="1"/>
          </p:cNvSpPr>
          <p:nvPr>
            <p:ph type="title"/>
          </p:nvPr>
        </p:nvSpPr>
        <p:spPr/>
        <p:txBody>
          <a:bodyPr>
            <a:normAutofit fontScale="90000"/>
          </a:bodyPr>
          <a:lstStyle/>
          <a:p>
            <a:r>
              <a:rPr lang="en-US" dirty="0"/>
              <a:t>Click on the </a:t>
            </a:r>
            <a:r>
              <a:rPr lang="en-US" dirty="0" err="1"/>
              <a:t>HomeController</a:t>
            </a:r>
            <a:r>
              <a:rPr lang="en-US" dirty="0"/>
              <a:t> in Employees</a:t>
            </a:r>
          </a:p>
        </p:txBody>
      </p:sp>
      <p:pic>
        <p:nvPicPr>
          <p:cNvPr id="17" name="Content Placeholder 16">
            <a:extLst>
              <a:ext uri="{FF2B5EF4-FFF2-40B4-BE49-F238E27FC236}">
                <a16:creationId xmlns:a16="http://schemas.microsoft.com/office/drawing/2014/main" xmlns="" id="{07DCF15B-AA0C-490D-B074-F71FDAE86083}"/>
              </a:ext>
            </a:extLst>
          </p:cNvPr>
          <p:cNvPicPr>
            <a:picLocks noGrp="1" noChangeAspect="1"/>
          </p:cNvPicPr>
          <p:nvPr>
            <p:ph idx="1"/>
          </p:nvPr>
        </p:nvPicPr>
        <p:blipFill>
          <a:blip r:embed="rId3"/>
          <a:stretch>
            <a:fillRect/>
          </a:stretch>
        </p:blipFill>
        <p:spPr>
          <a:xfrm>
            <a:off x="2753754" y="1978343"/>
            <a:ext cx="6684491" cy="3317875"/>
          </a:xfrm>
        </p:spPr>
      </p:pic>
      <p:sp>
        <p:nvSpPr>
          <p:cNvPr id="18" name="TextBox 17">
            <a:extLst>
              <a:ext uri="{FF2B5EF4-FFF2-40B4-BE49-F238E27FC236}">
                <a16:creationId xmlns:a16="http://schemas.microsoft.com/office/drawing/2014/main" xmlns="" id="{BDC9B240-1761-4017-85EF-65D28837BED9}"/>
              </a:ext>
            </a:extLst>
          </p:cNvPr>
          <p:cNvSpPr txBox="1"/>
          <p:nvPr/>
        </p:nvSpPr>
        <p:spPr>
          <a:xfrm>
            <a:off x="9618562" y="2789499"/>
            <a:ext cx="2060294" cy="646331"/>
          </a:xfrm>
          <a:prstGeom prst="rect">
            <a:avLst/>
          </a:prstGeom>
          <a:noFill/>
        </p:spPr>
        <p:txBody>
          <a:bodyPr wrap="square" rtlCol="0">
            <a:spAutoFit/>
          </a:bodyPr>
          <a:lstStyle/>
          <a:p>
            <a:r>
              <a:rPr lang="en-US" dirty="0"/>
              <a:t>Add the Codes Below</a:t>
            </a:r>
          </a:p>
        </p:txBody>
      </p:sp>
    </p:spTree>
    <p:extLst>
      <p:ext uri="{BB962C8B-B14F-4D97-AF65-F5344CB8AC3E}">
        <p14:creationId xmlns:p14="http://schemas.microsoft.com/office/powerpoint/2010/main" val="3734556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0B22EC-DF13-464F-B073-B63DD4C150BA}"/>
              </a:ext>
            </a:extLst>
          </p:cNvPr>
          <p:cNvSpPr>
            <a:spLocks noGrp="1"/>
          </p:cNvSpPr>
          <p:nvPr>
            <p:ph type="title"/>
          </p:nvPr>
        </p:nvSpPr>
        <p:spPr/>
        <p:txBody>
          <a:bodyPr>
            <a:normAutofit fontScale="90000"/>
          </a:bodyPr>
          <a:lstStyle/>
          <a:p>
            <a:r>
              <a:rPr lang="en-US" dirty="0"/>
              <a:t>Click On the Index and remove everything and add the following</a:t>
            </a:r>
          </a:p>
        </p:txBody>
      </p:sp>
      <p:pic>
        <p:nvPicPr>
          <p:cNvPr id="5" name="Content Placeholder 4">
            <a:extLst>
              <a:ext uri="{FF2B5EF4-FFF2-40B4-BE49-F238E27FC236}">
                <a16:creationId xmlns:a16="http://schemas.microsoft.com/office/drawing/2014/main" xmlns="" id="{CA6DA37E-4D1C-459F-BEB8-16C6F85BC24C}"/>
              </a:ext>
            </a:extLst>
          </p:cNvPr>
          <p:cNvPicPr>
            <a:picLocks noGrp="1" noChangeAspect="1"/>
          </p:cNvPicPr>
          <p:nvPr>
            <p:ph idx="1"/>
          </p:nvPr>
        </p:nvPicPr>
        <p:blipFill>
          <a:blip r:embed="rId3"/>
          <a:stretch>
            <a:fillRect/>
          </a:stretch>
        </p:blipFill>
        <p:spPr>
          <a:xfrm>
            <a:off x="1828800" y="2557463"/>
            <a:ext cx="7433363" cy="3317875"/>
          </a:xfrm>
        </p:spPr>
      </p:pic>
    </p:spTree>
    <p:extLst>
      <p:ext uri="{BB962C8B-B14F-4D97-AF65-F5344CB8AC3E}">
        <p14:creationId xmlns:p14="http://schemas.microsoft.com/office/powerpoint/2010/main" val="37397008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4D671E-4F07-4E24-BCA4-124A8DCB9003}"/>
              </a:ext>
            </a:extLst>
          </p:cNvPr>
          <p:cNvSpPr>
            <a:spLocks noGrp="1"/>
          </p:cNvSpPr>
          <p:nvPr>
            <p:ph type="title"/>
          </p:nvPr>
        </p:nvSpPr>
        <p:spPr/>
        <p:txBody>
          <a:bodyPr/>
          <a:lstStyle/>
          <a:p>
            <a:r>
              <a:rPr lang="en-US" dirty="0"/>
              <a:t>Now Follow this carefully</a:t>
            </a:r>
          </a:p>
        </p:txBody>
      </p:sp>
      <p:pic>
        <p:nvPicPr>
          <p:cNvPr id="9" name="Content Placeholder 8">
            <a:extLst>
              <a:ext uri="{FF2B5EF4-FFF2-40B4-BE49-F238E27FC236}">
                <a16:creationId xmlns:a16="http://schemas.microsoft.com/office/drawing/2014/main" xmlns="" id="{910CD183-D28A-422F-9346-9108907F8434}"/>
              </a:ext>
            </a:extLst>
          </p:cNvPr>
          <p:cNvPicPr>
            <a:picLocks noGrp="1" noChangeAspect="1"/>
          </p:cNvPicPr>
          <p:nvPr>
            <p:ph idx="1"/>
          </p:nvPr>
        </p:nvPicPr>
        <p:blipFill>
          <a:blip r:embed="rId2"/>
          <a:stretch>
            <a:fillRect/>
          </a:stretch>
        </p:blipFill>
        <p:spPr>
          <a:xfrm>
            <a:off x="4802858" y="2557993"/>
            <a:ext cx="5898444" cy="3317875"/>
          </a:xfrm>
        </p:spPr>
      </p:pic>
      <p:sp>
        <p:nvSpPr>
          <p:cNvPr id="10" name="TextBox 9">
            <a:extLst>
              <a:ext uri="{FF2B5EF4-FFF2-40B4-BE49-F238E27FC236}">
                <a16:creationId xmlns:a16="http://schemas.microsoft.com/office/drawing/2014/main" xmlns="" id="{559452F3-F250-4F56-B5C8-02050CC23CDC}"/>
              </a:ext>
            </a:extLst>
          </p:cNvPr>
          <p:cNvSpPr txBox="1"/>
          <p:nvPr/>
        </p:nvSpPr>
        <p:spPr>
          <a:xfrm>
            <a:off x="1188720" y="2550160"/>
            <a:ext cx="3220720" cy="923330"/>
          </a:xfrm>
          <a:prstGeom prst="rect">
            <a:avLst/>
          </a:prstGeom>
          <a:noFill/>
        </p:spPr>
        <p:txBody>
          <a:bodyPr wrap="square" rtlCol="0">
            <a:spAutoFit/>
          </a:bodyPr>
          <a:lstStyle/>
          <a:p>
            <a:r>
              <a:rPr lang="en-US" dirty="0"/>
              <a:t>By default VS hides the Identity Pages so we bring it by clicking on </a:t>
            </a:r>
            <a:r>
              <a:rPr lang="en-US" dirty="0" err="1"/>
              <a:t>thw</a:t>
            </a:r>
            <a:r>
              <a:rPr lang="en-US" dirty="0"/>
              <a:t> scaffolding items.</a:t>
            </a:r>
          </a:p>
        </p:txBody>
      </p:sp>
    </p:spTree>
    <p:extLst>
      <p:ext uri="{BB962C8B-B14F-4D97-AF65-F5344CB8AC3E}">
        <p14:creationId xmlns:p14="http://schemas.microsoft.com/office/powerpoint/2010/main" val="1011619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40AAD3-BCFB-4403-8D63-0E23DB44A8C6}"/>
              </a:ext>
            </a:extLst>
          </p:cNvPr>
          <p:cNvSpPr>
            <a:spLocks noGrp="1"/>
          </p:cNvSpPr>
          <p:nvPr>
            <p:ph type="title"/>
          </p:nvPr>
        </p:nvSpPr>
        <p:spPr/>
        <p:txBody>
          <a:bodyPr/>
          <a:lstStyle/>
          <a:p>
            <a:r>
              <a:rPr lang="en-US" dirty="0"/>
              <a:t>Click On the Identity And Hit ADD</a:t>
            </a:r>
          </a:p>
        </p:txBody>
      </p:sp>
      <p:pic>
        <p:nvPicPr>
          <p:cNvPr id="5" name="Content Placeholder 4">
            <a:extLst>
              <a:ext uri="{FF2B5EF4-FFF2-40B4-BE49-F238E27FC236}">
                <a16:creationId xmlns:a16="http://schemas.microsoft.com/office/drawing/2014/main" xmlns="" id="{4D55F63D-5684-49DB-96BB-26363417FF86}"/>
              </a:ext>
            </a:extLst>
          </p:cNvPr>
          <p:cNvPicPr>
            <a:picLocks noGrp="1" noChangeAspect="1"/>
          </p:cNvPicPr>
          <p:nvPr>
            <p:ph idx="1"/>
          </p:nvPr>
        </p:nvPicPr>
        <p:blipFill>
          <a:blip r:embed="rId2"/>
          <a:stretch>
            <a:fillRect/>
          </a:stretch>
        </p:blipFill>
        <p:spPr>
          <a:xfrm>
            <a:off x="3019484" y="2557463"/>
            <a:ext cx="6153032" cy="3317875"/>
          </a:xfrm>
        </p:spPr>
      </p:pic>
    </p:spTree>
    <p:extLst>
      <p:ext uri="{BB962C8B-B14F-4D97-AF65-F5344CB8AC3E}">
        <p14:creationId xmlns:p14="http://schemas.microsoft.com/office/powerpoint/2010/main" val="671653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899D5F-02E9-442B-A9F1-FAA7D6AB4469}"/>
              </a:ext>
            </a:extLst>
          </p:cNvPr>
          <p:cNvSpPr>
            <a:spLocks noGrp="1"/>
          </p:cNvSpPr>
          <p:nvPr>
            <p:ph type="title"/>
          </p:nvPr>
        </p:nvSpPr>
        <p:spPr/>
        <p:txBody>
          <a:bodyPr/>
          <a:lstStyle/>
          <a:p>
            <a:r>
              <a:rPr lang="en-US" dirty="0"/>
              <a:t>Select All </a:t>
            </a:r>
          </a:p>
        </p:txBody>
      </p:sp>
      <p:pic>
        <p:nvPicPr>
          <p:cNvPr id="5" name="Content Placeholder 4">
            <a:extLst>
              <a:ext uri="{FF2B5EF4-FFF2-40B4-BE49-F238E27FC236}">
                <a16:creationId xmlns:a16="http://schemas.microsoft.com/office/drawing/2014/main" xmlns="" id="{0CECFE3E-9731-49BF-9EEC-670D90878F26}"/>
              </a:ext>
            </a:extLst>
          </p:cNvPr>
          <p:cNvPicPr>
            <a:picLocks noGrp="1" noChangeAspect="1"/>
          </p:cNvPicPr>
          <p:nvPr>
            <p:ph idx="1"/>
          </p:nvPr>
        </p:nvPicPr>
        <p:blipFill>
          <a:blip r:embed="rId3"/>
          <a:stretch>
            <a:fillRect/>
          </a:stretch>
        </p:blipFill>
        <p:spPr>
          <a:xfrm>
            <a:off x="2943029" y="2557463"/>
            <a:ext cx="6305941" cy="3317875"/>
          </a:xfrm>
        </p:spPr>
      </p:pic>
    </p:spTree>
    <p:extLst>
      <p:ext uri="{BB962C8B-B14F-4D97-AF65-F5344CB8AC3E}">
        <p14:creationId xmlns:p14="http://schemas.microsoft.com/office/powerpoint/2010/main" val="3418389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77BA0B-0CF2-43CD-B882-CE406ECBA554}"/>
              </a:ext>
            </a:extLst>
          </p:cNvPr>
          <p:cNvSpPr>
            <a:spLocks noGrp="1"/>
          </p:cNvSpPr>
          <p:nvPr>
            <p:ph type="title"/>
          </p:nvPr>
        </p:nvSpPr>
        <p:spPr/>
        <p:txBody>
          <a:bodyPr/>
          <a:lstStyle/>
          <a:p>
            <a:r>
              <a:rPr lang="en-US" dirty="0"/>
              <a:t>Click On the </a:t>
            </a:r>
            <a:r>
              <a:rPr lang="en-US" dirty="0" err="1"/>
              <a:t>Register.cshtml</a:t>
            </a:r>
            <a:endParaRPr lang="en-US" dirty="0"/>
          </a:p>
        </p:txBody>
      </p:sp>
      <p:pic>
        <p:nvPicPr>
          <p:cNvPr id="5" name="Content Placeholder 4">
            <a:extLst>
              <a:ext uri="{FF2B5EF4-FFF2-40B4-BE49-F238E27FC236}">
                <a16:creationId xmlns:a16="http://schemas.microsoft.com/office/drawing/2014/main" xmlns="" id="{AF508FAA-B7CB-450F-BC99-90B1D5C83B00}"/>
              </a:ext>
            </a:extLst>
          </p:cNvPr>
          <p:cNvPicPr>
            <a:picLocks noGrp="1" noChangeAspect="1"/>
          </p:cNvPicPr>
          <p:nvPr>
            <p:ph idx="1"/>
          </p:nvPr>
        </p:nvPicPr>
        <p:blipFill>
          <a:blip r:embed="rId3"/>
          <a:stretch>
            <a:fillRect/>
          </a:stretch>
        </p:blipFill>
        <p:spPr>
          <a:xfrm>
            <a:off x="1148568" y="2760663"/>
            <a:ext cx="7172472" cy="3878531"/>
          </a:xfrm>
        </p:spPr>
      </p:pic>
    </p:spTree>
    <p:extLst>
      <p:ext uri="{BB962C8B-B14F-4D97-AF65-F5344CB8AC3E}">
        <p14:creationId xmlns:p14="http://schemas.microsoft.com/office/powerpoint/2010/main" val="3834224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6253FA-919E-48E0-B0AD-19273B93CCD2}"/>
              </a:ext>
            </a:extLst>
          </p:cNvPr>
          <p:cNvSpPr>
            <a:spLocks noGrp="1"/>
          </p:cNvSpPr>
          <p:nvPr>
            <p:ph type="title"/>
          </p:nvPr>
        </p:nvSpPr>
        <p:spPr/>
        <p:txBody>
          <a:bodyPr/>
          <a:lstStyle/>
          <a:p>
            <a:r>
              <a:rPr lang="en-US" dirty="0"/>
              <a:t>Now click On the </a:t>
            </a:r>
            <a:r>
              <a:rPr lang="en-US" dirty="0" err="1"/>
              <a:t>Register.cshml.cs</a:t>
            </a:r>
            <a:endParaRPr lang="en-US" dirty="0"/>
          </a:p>
        </p:txBody>
      </p:sp>
      <p:pic>
        <p:nvPicPr>
          <p:cNvPr id="5" name="Content Placeholder 4">
            <a:extLst>
              <a:ext uri="{FF2B5EF4-FFF2-40B4-BE49-F238E27FC236}">
                <a16:creationId xmlns:a16="http://schemas.microsoft.com/office/drawing/2014/main" xmlns="" id="{D03BB529-8E17-44E6-AEC3-260D1E719F57}"/>
              </a:ext>
            </a:extLst>
          </p:cNvPr>
          <p:cNvPicPr>
            <a:picLocks noGrp="1" noChangeAspect="1"/>
          </p:cNvPicPr>
          <p:nvPr>
            <p:ph idx="1"/>
          </p:nvPr>
        </p:nvPicPr>
        <p:blipFill>
          <a:blip r:embed="rId2"/>
          <a:stretch>
            <a:fillRect/>
          </a:stretch>
        </p:blipFill>
        <p:spPr>
          <a:xfrm>
            <a:off x="2488797" y="2557463"/>
            <a:ext cx="7214405" cy="3317875"/>
          </a:xfrm>
        </p:spPr>
      </p:pic>
    </p:spTree>
    <p:extLst>
      <p:ext uri="{BB962C8B-B14F-4D97-AF65-F5344CB8AC3E}">
        <p14:creationId xmlns:p14="http://schemas.microsoft.com/office/powerpoint/2010/main" val="42791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C0FF67-6994-4658-9164-D4CA10B4BD46}"/>
              </a:ext>
            </a:extLst>
          </p:cNvPr>
          <p:cNvSpPr>
            <a:spLocks noGrp="1"/>
          </p:cNvSpPr>
          <p:nvPr>
            <p:ph type="title"/>
          </p:nvPr>
        </p:nvSpPr>
        <p:spPr/>
        <p:txBody>
          <a:bodyPr/>
          <a:lstStyle/>
          <a:p>
            <a:r>
              <a:rPr lang="en-US" dirty="0"/>
              <a:t>Now lets add Role</a:t>
            </a:r>
          </a:p>
        </p:txBody>
      </p:sp>
      <p:pic>
        <p:nvPicPr>
          <p:cNvPr id="5" name="Content Placeholder 4">
            <a:extLst>
              <a:ext uri="{FF2B5EF4-FFF2-40B4-BE49-F238E27FC236}">
                <a16:creationId xmlns:a16="http://schemas.microsoft.com/office/drawing/2014/main" xmlns="" id="{1442000B-42DC-47D7-8CE5-A4F09F6F02BE}"/>
              </a:ext>
            </a:extLst>
          </p:cNvPr>
          <p:cNvPicPr>
            <a:picLocks noGrp="1" noChangeAspect="1"/>
          </p:cNvPicPr>
          <p:nvPr>
            <p:ph idx="1"/>
          </p:nvPr>
        </p:nvPicPr>
        <p:blipFill>
          <a:blip r:embed="rId3"/>
          <a:stretch>
            <a:fillRect/>
          </a:stretch>
        </p:blipFill>
        <p:spPr>
          <a:xfrm>
            <a:off x="2789232" y="2740343"/>
            <a:ext cx="6613535" cy="3317875"/>
          </a:xfrm>
        </p:spPr>
      </p:pic>
      <p:sp>
        <p:nvSpPr>
          <p:cNvPr id="6" name="TextBox 5">
            <a:extLst>
              <a:ext uri="{FF2B5EF4-FFF2-40B4-BE49-F238E27FC236}">
                <a16:creationId xmlns:a16="http://schemas.microsoft.com/office/drawing/2014/main" xmlns="" id="{D72ED8D4-693E-4995-AE58-610F87F3E485}"/>
              </a:ext>
            </a:extLst>
          </p:cNvPr>
          <p:cNvSpPr txBox="1"/>
          <p:nvPr/>
        </p:nvSpPr>
        <p:spPr>
          <a:xfrm>
            <a:off x="8097520" y="2570480"/>
            <a:ext cx="3230880" cy="923330"/>
          </a:xfrm>
          <a:prstGeom prst="rect">
            <a:avLst/>
          </a:prstGeom>
          <a:noFill/>
        </p:spPr>
        <p:txBody>
          <a:bodyPr wrap="square" rtlCol="0">
            <a:spAutoFit/>
          </a:bodyPr>
          <a:lstStyle/>
          <a:p>
            <a:r>
              <a:rPr lang="en-US" dirty="0"/>
              <a:t>Asp.net has something default called </a:t>
            </a:r>
            <a:r>
              <a:rPr lang="en-US" dirty="0" err="1"/>
              <a:t>RoleManager</a:t>
            </a:r>
            <a:r>
              <a:rPr lang="en-US" dirty="0"/>
              <a:t> can use it to make our Roles</a:t>
            </a:r>
          </a:p>
        </p:txBody>
      </p:sp>
    </p:spTree>
    <p:extLst>
      <p:ext uri="{BB962C8B-B14F-4D97-AF65-F5344CB8AC3E}">
        <p14:creationId xmlns:p14="http://schemas.microsoft.com/office/powerpoint/2010/main" val="1383936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E715F-B128-430E-839B-64BC54E71198}"/>
              </a:ext>
            </a:extLst>
          </p:cNvPr>
          <p:cNvSpPr>
            <a:spLocks noGrp="1"/>
          </p:cNvSpPr>
          <p:nvPr>
            <p:ph type="title"/>
          </p:nvPr>
        </p:nvSpPr>
        <p:spPr/>
        <p:txBody>
          <a:bodyPr/>
          <a:lstStyle/>
          <a:p>
            <a:r>
              <a:rPr lang="en-US" dirty="0"/>
              <a:t>Create a project with Authentication</a:t>
            </a:r>
          </a:p>
        </p:txBody>
      </p:sp>
      <p:pic>
        <p:nvPicPr>
          <p:cNvPr id="5" name="Content Placeholder 4">
            <a:extLst>
              <a:ext uri="{FF2B5EF4-FFF2-40B4-BE49-F238E27FC236}">
                <a16:creationId xmlns:a16="http://schemas.microsoft.com/office/drawing/2014/main" xmlns="" id="{E9C77639-0261-4C85-AD27-9A1E7307F879}"/>
              </a:ext>
            </a:extLst>
          </p:cNvPr>
          <p:cNvPicPr>
            <a:picLocks noGrp="1" noChangeAspect="1"/>
          </p:cNvPicPr>
          <p:nvPr>
            <p:ph idx="1"/>
          </p:nvPr>
        </p:nvPicPr>
        <p:blipFill>
          <a:blip r:embed="rId2"/>
          <a:stretch>
            <a:fillRect/>
          </a:stretch>
        </p:blipFill>
        <p:spPr>
          <a:xfrm>
            <a:off x="3765418" y="2557463"/>
            <a:ext cx="4661163" cy="3317875"/>
          </a:xfrm>
        </p:spPr>
      </p:pic>
    </p:spTree>
    <p:extLst>
      <p:ext uri="{BB962C8B-B14F-4D97-AF65-F5344CB8AC3E}">
        <p14:creationId xmlns:p14="http://schemas.microsoft.com/office/powerpoint/2010/main" val="33948839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CCAAEA-6D72-411C-A048-DA14F8E8F28B}"/>
              </a:ext>
            </a:extLst>
          </p:cNvPr>
          <p:cNvSpPr>
            <a:spLocks noGrp="1"/>
          </p:cNvSpPr>
          <p:nvPr>
            <p:ph type="title"/>
          </p:nvPr>
        </p:nvSpPr>
        <p:spPr/>
        <p:txBody>
          <a:bodyPr/>
          <a:lstStyle/>
          <a:p>
            <a:r>
              <a:rPr lang="en-US" dirty="0"/>
              <a:t>Link it with our DB in 3steps</a:t>
            </a:r>
          </a:p>
        </p:txBody>
      </p:sp>
      <p:pic>
        <p:nvPicPr>
          <p:cNvPr id="5" name="Content Placeholder 4">
            <a:extLst>
              <a:ext uri="{FF2B5EF4-FFF2-40B4-BE49-F238E27FC236}">
                <a16:creationId xmlns:a16="http://schemas.microsoft.com/office/drawing/2014/main" xmlns="" id="{E9085589-031E-43FA-92F7-3ADC61CFC457}"/>
              </a:ext>
            </a:extLst>
          </p:cNvPr>
          <p:cNvPicPr>
            <a:picLocks noGrp="1" noChangeAspect="1"/>
          </p:cNvPicPr>
          <p:nvPr>
            <p:ph idx="1"/>
          </p:nvPr>
        </p:nvPicPr>
        <p:blipFill>
          <a:blip r:embed="rId2"/>
          <a:stretch>
            <a:fillRect/>
          </a:stretch>
        </p:blipFill>
        <p:spPr>
          <a:xfrm>
            <a:off x="3221477" y="2557463"/>
            <a:ext cx="5749045" cy="3317875"/>
          </a:xfrm>
        </p:spPr>
      </p:pic>
    </p:spTree>
    <p:extLst>
      <p:ext uri="{BB962C8B-B14F-4D97-AF65-F5344CB8AC3E}">
        <p14:creationId xmlns:p14="http://schemas.microsoft.com/office/powerpoint/2010/main" val="25507323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0B0C4D-41F2-48AF-B277-7D674963115C}"/>
              </a:ext>
            </a:extLst>
          </p:cNvPr>
          <p:cNvSpPr>
            <a:spLocks noGrp="1"/>
          </p:cNvSpPr>
          <p:nvPr>
            <p:ph type="title"/>
          </p:nvPr>
        </p:nvSpPr>
        <p:spPr/>
        <p:txBody>
          <a:bodyPr>
            <a:normAutofit fontScale="90000"/>
          </a:bodyPr>
          <a:lstStyle/>
          <a:p>
            <a:r>
              <a:rPr lang="en-US" dirty="0"/>
              <a:t>Now lets add a Model class called </a:t>
            </a:r>
            <a:r>
              <a:rPr lang="en-US" dirty="0" err="1"/>
              <a:t>ApplicationUser</a:t>
            </a:r>
            <a:endParaRPr lang="en-US" dirty="0"/>
          </a:p>
        </p:txBody>
      </p:sp>
      <p:pic>
        <p:nvPicPr>
          <p:cNvPr id="9" name="Content Placeholder 8">
            <a:extLst>
              <a:ext uri="{FF2B5EF4-FFF2-40B4-BE49-F238E27FC236}">
                <a16:creationId xmlns:a16="http://schemas.microsoft.com/office/drawing/2014/main" xmlns="" id="{11D5BC0D-0016-4FAC-92F4-B61E794DD68E}"/>
              </a:ext>
            </a:extLst>
          </p:cNvPr>
          <p:cNvPicPr>
            <a:picLocks noGrp="1" noChangeAspect="1"/>
          </p:cNvPicPr>
          <p:nvPr>
            <p:ph idx="1"/>
          </p:nvPr>
        </p:nvPicPr>
        <p:blipFill>
          <a:blip r:embed="rId3"/>
          <a:stretch>
            <a:fillRect/>
          </a:stretch>
        </p:blipFill>
        <p:spPr>
          <a:xfrm>
            <a:off x="1761065" y="2557463"/>
            <a:ext cx="8669869" cy="3317875"/>
          </a:xfrm>
        </p:spPr>
      </p:pic>
    </p:spTree>
    <p:extLst>
      <p:ext uri="{BB962C8B-B14F-4D97-AF65-F5344CB8AC3E}">
        <p14:creationId xmlns:p14="http://schemas.microsoft.com/office/powerpoint/2010/main" val="3256522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6823FE-C524-4B97-9435-D176FE936460}"/>
              </a:ext>
            </a:extLst>
          </p:cNvPr>
          <p:cNvSpPr>
            <a:spLocks noGrp="1"/>
          </p:cNvSpPr>
          <p:nvPr>
            <p:ph type="title"/>
          </p:nvPr>
        </p:nvSpPr>
        <p:spPr/>
        <p:txBody>
          <a:bodyPr/>
          <a:lstStyle/>
          <a:p>
            <a:r>
              <a:rPr lang="en-US" dirty="0"/>
              <a:t>Add it to the </a:t>
            </a:r>
            <a:r>
              <a:rPr lang="en-US" dirty="0" err="1"/>
              <a:t>ApplicationDbCntext</a:t>
            </a:r>
            <a:endParaRPr lang="en-US" dirty="0"/>
          </a:p>
        </p:txBody>
      </p:sp>
      <p:pic>
        <p:nvPicPr>
          <p:cNvPr id="5" name="Content Placeholder 4">
            <a:extLst>
              <a:ext uri="{FF2B5EF4-FFF2-40B4-BE49-F238E27FC236}">
                <a16:creationId xmlns:a16="http://schemas.microsoft.com/office/drawing/2014/main" xmlns="" id="{DA7F1371-A625-4D1A-80B9-0A033287EF14}"/>
              </a:ext>
            </a:extLst>
          </p:cNvPr>
          <p:cNvPicPr>
            <a:picLocks noGrp="1" noChangeAspect="1"/>
          </p:cNvPicPr>
          <p:nvPr>
            <p:ph idx="1"/>
          </p:nvPr>
        </p:nvPicPr>
        <p:blipFill>
          <a:blip r:embed="rId3"/>
          <a:stretch>
            <a:fillRect/>
          </a:stretch>
        </p:blipFill>
        <p:spPr>
          <a:xfrm>
            <a:off x="2062480" y="2557463"/>
            <a:ext cx="7177804" cy="3317875"/>
          </a:xfrm>
        </p:spPr>
      </p:pic>
      <p:sp>
        <p:nvSpPr>
          <p:cNvPr id="7" name="TextBox 6">
            <a:extLst>
              <a:ext uri="{FF2B5EF4-FFF2-40B4-BE49-F238E27FC236}">
                <a16:creationId xmlns:a16="http://schemas.microsoft.com/office/drawing/2014/main" xmlns="" id="{6364011B-5D96-4FEC-83E0-DFAFA71CF64B}"/>
              </a:ext>
            </a:extLst>
          </p:cNvPr>
          <p:cNvSpPr txBox="1"/>
          <p:nvPr/>
        </p:nvSpPr>
        <p:spPr>
          <a:xfrm>
            <a:off x="9347200" y="3149600"/>
            <a:ext cx="1239520" cy="1477328"/>
          </a:xfrm>
          <a:prstGeom prst="rect">
            <a:avLst/>
          </a:prstGeom>
          <a:noFill/>
        </p:spPr>
        <p:txBody>
          <a:bodyPr wrap="square" rtlCol="0">
            <a:spAutoFit/>
          </a:bodyPr>
          <a:lstStyle/>
          <a:p>
            <a:r>
              <a:rPr lang="en-US" dirty="0"/>
              <a:t>Then do the Migrations and update database</a:t>
            </a:r>
          </a:p>
        </p:txBody>
      </p:sp>
    </p:spTree>
    <p:extLst>
      <p:ext uri="{BB962C8B-B14F-4D97-AF65-F5344CB8AC3E}">
        <p14:creationId xmlns:p14="http://schemas.microsoft.com/office/powerpoint/2010/main" val="1100469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C01677-D112-4B8A-9A00-22CD00A0850A}"/>
              </a:ext>
            </a:extLst>
          </p:cNvPr>
          <p:cNvSpPr>
            <a:spLocks noGrp="1"/>
          </p:cNvSpPr>
          <p:nvPr>
            <p:ph type="title"/>
          </p:nvPr>
        </p:nvSpPr>
        <p:spPr/>
        <p:txBody>
          <a:bodyPr/>
          <a:lstStyle/>
          <a:p>
            <a:r>
              <a:rPr lang="en-US" dirty="0"/>
              <a:t>Migrations and update </a:t>
            </a:r>
            <a:r>
              <a:rPr lang="en-US" dirty="0" err="1"/>
              <a:t>dstabase</a:t>
            </a:r>
            <a:endParaRPr lang="en-US" dirty="0"/>
          </a:p>
        </p:txBody>
      </p:sp>
      <p:pic>
        <p:nvPicPr>
          <p:cNvPr id="5" name="Content Placeholder 4">
            <a:extLst>
              <a:ext uri="{FF2B5EF4-FFF2-40B4-BE49-F238E27FC236}">
                <a16:creationId xmlns:a16="http://schemas.microsoft.com/office/drawing/2014/main" xmlns="" id="{C832543F-4A3A-49AC-A645-EDEF1819588A}"/>
              </a:ext>
            </a:extLst>
          </p:cNvPr>
          <p:cNvPicPr>
            <a:picLocks noGrp="1" noChangeAspect="1"/>
          </p:cNvPicPr>
          <p:nvPr>
            <p:ph idx="1"/>
          </p:nvPr>
        </p:nvPicPr>
        <p:blipFill>
          <a:blip r:embed="rId3"/>
          <a:stretch>
            <a:fillRect/>
          </a:stretch>
        </p:blipFill>
        <p:spPr>
          <a:xfrm>
            <a:off x="2951716" y="2557463"/>
            <a:ext cx="6288568" cy="3317875"/>
          </a:xfrm>
        </p:spPr>
      </p:pic>
    </p:spTree>
    <p:extLst>
      <p:ext uri="{BB962C8B-B14F-4D97-AF65-F5344CB8AC3E}">
        <p14:creationId xmlns:p14="http://schemas.microsoft.com/office/powerpoint/2010/main" val="5431260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B2DAE4-7972-4543-942D-E9D4CFA04228}"/>
              </a:ext>
            </a:extLst>
          </p:cNvPr>
          <p:cNvSpPr>
            <a:spLocks noGrp="1"/>
          </p:cNvSpPr>
          <p:nvPr>
            <p:ph type="title"/>
          </p:nvPr>
        </p:nvSpPr>
        <p:spPr/>
        <p:txBody>
          <a:bodyPr>
            <a:normAutofit fontScale="90000"/>
          </a:bodyPr>
          <a:lstStyle/>
          <a:p>
            <a:r>
              <a:rPr lang="en-US" dirty="0"/>
              <a:t>Now Lets Add this in the </a:t>
            </a:r>
            <a:r>
              <a:rPr lang="en-US" dirty="0" err="1"/>
              <a:t>Register.cshtml.cs</a:t>
            </a:r>
            <a:endParaRPr lang="en-US" dirty="0"/>
          </a:p>
        </p:txBody>
      </p:sp>
      <p:pic>
        <p:nvPicPr>
          <p:cNvPr id="5" name="Content Placeholder 4">
            <a:extLst>
              <a:ext uri="{FF2B5EF4-FFF2-40B4-BE49-F238E27FC236}">
                <a16:creationId xmlns:a16="http://schemas.microsoft.com/office/drawing/2014/main" xmlns="" id="{CD9E8552-CCA9-40CF-8DFE-24AA0A398E9F}"/>
              </a:ext>
            </a:extLst>
          </p:cNvPr>
          <p:cNvPicPr>
            <a:picLocks noGrp="1" noChangeAspect="1"/>
          </p:cNvPicPr>
          <p:nvPr>
            <p:ph idx="1"/>
          </p:nvPr>
        </p:nvPicPr>
        <p:blipFill>
          <a:blip r:embed="rId2"/>
          <a:stretch>
            <a:fillRect/>
          </a:stretch>
        </p:blipFill>
        <p:spPr>
          <a:xfrm>
            <a:off x="2865615" y="2557463"/>
            <a:ext cx="6460770" cy="3317875"/>
          </a:xfrm>
        </p:spPr>
      </p:pic>
    </p:spTree>
    <p:extLst>
      <p:ext uri="{BB962C8B-B14F-4D97-AF65-F5344CB8AC3E}">
        <p14:creationId xmlns:p14="http://schemas.microsoft.com/office/powerpoint/2010/main" val="353093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7FA0E8-DEBE-4952-9A41-95AE018DD261}"/>
              </a:ext>
            </a:extLst>
          </p:cNvPr>
          <p:cNvSpPr>
            <a:spLocks noGrp="1"/>
          </p:cNvSpPr>
          <p:nvPr>
            <p:ph type="title"/>
          </p:nvPr>
        </p:nvSpPr>
        <p:spPr/>
        <p:txBody>
          <a:bodyPr/>
          <a:lstStyle/>
          <a:p>
            <a:r>
              <a:rPr lang="en-US" dirty="0"/>
              <a:t>Change the Identity To </a:t>
            </a:r>
            <a:r>
              <a:rPr lang="en-US" dirty="0" err="1"/>
              <a:t>ApplicationUser</a:t>
            </a:r>
            <a:endParaRPr lang="en-US" dirty="0"/>
          </a:p>
        </p:txBody>
      </p:sp>
      <p:pic>
        <p:nvPicPr>
          <p:cNvPr id="5" name="Content Placeholder 4">
            <a:extLst>
              <a:ext uri="{FF2B5EF4-FFF2-40B4-BE49-F238E27FC236}">
                <a16:creationId xmlns:a16="http://schemas.microsoft.com/office/drawing/2014/main" xmlns="" id="{68D97F92-E8D2-41BB-9CD2-3F7536EA8754}"/>
              </a:ext>
            </a:extLst>
          </p:cNvPr>
          <p:cNvPicPr>
            <a:picLocks noGrp="1" noChangeAspect="1"/>
          </p:cNvPicPr>
          <p:nvPr>
            <p:ph idx="1"/>
          </p:nvPr>
        </p:nvPicPr>
        <p:blipFill>
          <a:blip r:embed="rId2"/>
          <a:stretch>
            <a:fillRect/>
          </a:stretch>
        </p:blipFill>
        <p:spPr>
          <a:xfrm>
            <a:off x="2350669" y="2557463"/>
            <a:ext cx="7490662" cy="3317875"/>
          </a:xfrm>
        </p:spPr>
      </p:pic>
    </p:spTree>
    <p:extLst>
      <p:ext uri="{BB962C8B-B14F-4D97-AF65-F5344CB8AC3E}">
        <p14:creationId xmlns:p14="http://schemas.microsoft.com/office/powerpoint/2010/main" val="1528417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F9F32A-3842-4D01-9BE9-C97B9E28C09F}"/>
              </a:ext>
            </a:extLst>
          </p:cNvPr>
          <p:cNvSpPr>
            <a:spLocks noGrp="1"/>
          </p:cNvSpPr>
          <p:nvPr>
            <p:ph type="title"/>
          </p:nvPr>
        </p:nvSpPr>
        <p:spPr/>
        <p:txBody>
          <a:bodyPr/>
          <a:lstStyle/>
          <a:p>
            <a:r>
              <a:rPr lang="en-US" dirty="0"/>
              <a:t>Add this in the </a:t>
            </a:r>
            <a:r>
              <a:rPr lang="en-US" dirty="0" err="1"/>
              <a:t>Register.cshtml.cs</a:t>
            </a:r>
            <a:endParaRPr lang="en-US" dirty="0"/>
          </a:p>
        </p:txBody>
      </p:sp>
      <p:pic>
        <p:nvPicPr>
          <p:cNvPr id="5" name="Content Placeholder 4">
            <a:extLst>
              <a:ext uri="{FF2B5EF4-FFF2-40B4-BE49-F238E27FC236}">
                <a16:creationId xmlns:a16="http://schemas.microsoft.com/office/drawing/2014/main" xmlns="" id="{6513E4D7-63C8-4C89-8808-660C9B0418D4}"/>
              </a:ext>
            </a:extLst>
          </p:cNvPr>
          <p:cNvPicPr>
            <a:picLocks noGrp="1" noChangeAspect="1"/>
          </p:cNvPicPr>
          <p:nvPr>
            <p:ph idx="1"/>
          </p:nvPr>
        </p:nvPicPr>
        <p:blipFill>
          <a:blip r:embed="rId2"/>
          <a:stretch>
            <a:fillRect/>
          </a:stretch>
        </p:blipFill>
        <p:spPr>
          <a:xfrm>
            <a:off x="2695270" y="2557463"/>
            <a:ext cx="6801459" cy="3317875"/>
          </a:xfrm>
        </p:spPr>
      </p:pic>
    </p:spTree>
    <p:extLst>
      <p:ext uri="{BB962C8B-B14F-4D97-AF65-F5344CB8AC3E}">
        <p14:creationId xmlns:p14="http://schemas.microsoft.com/office/powerpoint/2010/main" val="23281659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471C80-FBEC-4E50-B64A-0AAEF02779DB}"/>
              </a:ext>
            </a:extLst>
          </p:cNvPr>
          <p:cNvSpPr>
            <a:spLocks noGrp="1"/>
          </p:cNvSpPr>
          <p:nvPr>
            <p:ph type="title"/>
          </p:nvPr>
        </p:nvSpPr>
        <p:spPr/>
        <p:txBody>
          <a:bodyPr/>
          <a:lstStyle/>
          <a:p>
            <a:r>
              <a:rPr lang="en-US" dirty="0"/>
              <a:t>Also add this</a:t>
            </a:r>
          </a:p>
        </p:txBody>
      </p:sp>
      <p:pic>
        <p:nvPicPr>
          <p:cNvPr id="5" name="Content Placeholder 4">
            <a:extLst>
              <a:ext uri="{FF2B5EF4-FFF2-40B4-BE49-F238E27FC236}">
                <a16:creationId xmlns:a16="http://schemas.microsoft.com/office/drawing/2014/main" xmlns="" id="{B875643D-C213-48B6-AD04-A153F1260E1F}"/>
              </a:ext>
            </a:extLst>
          </p:cNvPr>
          <p:cNvPicPr>
            <a:picLocks noGrp="1" noChangeAspect="1"/>
          </p:cNvPicPr>
          <p:nvPr>
            <p:ph idx="1"/>
          </p:nvPr>
        </p:nvPicPr>
        <p:blipFill>
          <a:blip r:embed="rId3"/>
          <a:stretch>
            <a:fillRect/>
          </a:stretch>
        </p:blipFill>
        <p:spPr>
          <a:xfrm>
            <a:off x="3349820" y="2557463"/>
            <a:ext cx="5492359" cy="3317875"/>
          </a:xfrm>
        </p:spPr>
      </p:pic>
    </p:spTree>
    <p:extLst>
      <p:ext uri="{BB962C8B-B14F-4D97-AF65-F5344CB8AC3E}">
        <p14:creationId xmlns:p14="http://schemas.microsoft.com/office/powerpoint/2010/main" val="8759872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4114BB-E036-4E82-A709-4420F9B3B4CE}"/>
              </a:ext>
            </a:extLst>
          </p:cNvPr>
          <p:cNvSpPr>
            <a:spLocks noGrp="1"/>
          </p:cNvSpPr>
          <p:nvPr>
            <p:ph type="title"/>
          </p:nvPr>
        </p:nvSpPr>
        <p:spPr/>
        <p:txBody>
          <a:bodyPr/>
          <a:lstStyle/>
          <a:p>
            <a:r>
              <a:rPr lang="en-US" dirty="0"/>
              <a:t>In Startup class we need to add this</a:t>
            </a:r>
          </a:p>
        </p:txBody>
      </p:sp>
      <p:pic>
        <p:nvPicPr>
          <p:cNvPr id="5" name="Content Placeholder 4">
            <a:extLst>
              <a:ext uri="{FF2B5EF4-FFF2-40B4-BE49-F238E27FC236}">
                <a16:creationId xmlns:a16="http://schemas.microsoft.com/office/drawing/2014/main" xmlns="" id="{6491AD2B-82BF-4AAB-959F-852144F85FA5}"/>
              </a:ext>
            </a:extLst>
          </p:cNvPr>
          <p:cNvPicPr>
            <a:picLocks noGrp="1" noChangeAspect="1"/>
          </p:cNvPicPr>
          <p:nvPr>
            <p:ph idx="1"/>
          </p:nvPr>
        </p:nvPicPr>
        <p:blipFill>
          <a:blip r:embed="rId2"/>
          <a:stretch>
            <a:fillRect/>
          </a:stretch>
        </p:blipFill>
        <p:spPr>
          <a:xfrm>
            <a:off x="3012592" y="2557463"/>
            <a:ext cx="6166815" cy="3317875"/>
          </a:xfrm>
        </p:spPr>
      </p:pic>
    </p:spTree>
    <p:extLst>
      <p:ext uri="{BB962C8B-B14F-4D97-AF65-F5344CB8AC3E}">
        <p14:creationId xmlns:p14="http://schemas.microsoft.com/office/powerpoint/2010/main" val="6572345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FE4425-E7AD-4CAF-9CDA-F5F7B8C2F145}"/>
              </a:ext>
            </a:extLst>
          </p:cNvPr>
          <p:cNvSpPr>
            <a:spLocks noGrp="1"/>
          </p:cNvSpPr>
          <p:nvPr>
            <p:ph type="title"/>
          </p:nvPr>
        </p:nvSpPr>
        <p:spPr/>
        <p:txBody>
          <a:bodyPr>
            <a:normAutofit fontScale="90000"/>
          </a:bodyPr>
          <a:lstStyle/>
          <a:p>
            <a:r>
              <a:rPr lang="en-US" dirty="0"/>
              <a:t>Lets create controller for the </a:t>
            </a:r>
            <a:r>
              <a:rPr lang="en-US" dirty="0" err="1"/>
              <a:t>ApplicationUser</a:t>
            </a:r>
            <a:r>
              <a:rPr lang="en-US" dirty="0"/>
              <a:t> Model</a:t>
            </a:r>
          </a:p>
        </p:txBody>
      </p:sp>
      <p:pic>
        <p:nvPicPr>
          <p:cNvPr id="5" name="Content Placeholder 4">
            <a:extLst>
              <a:ext uri="{FF2B5EF4-FFF2-40B4-BE49-F238E27FC236}">
                <a16:creationId xmlns:a16="http://schemas.microsoft.com/office/drawing/2014/main" xmlns="" id="{1DF8F0B2-6067-49F1-80E1-28CE0E03381D}"/>
              </a:ext>
            </a:extLst>
          </p:cNvPr>
          <p:cNvPicPr>
            <a:picLocks noGrp="1" noChangeAspect="1"/>
          </p:cNvPicPr>
          <p:nvPr>
            <p:ph idx="1"/>
          </p:nvPr>
        </p:nvPicPr>
        <p:blipFill>
          <a:blip r:embed="rId2"/>
          <a:stretch>
            <a:fillRect/>
          </a:stretch>
        </p:blipFill>
        <p:spPr>
          <a:xfrm>
            <a:off x="3683925" y="2557463"/>
            <a:ext cx="4824149" cy="3317875"/>
          </a:xfrm>
        </p:spPr>
      </p:pic>
    </p:spTree>
    <p:extLst>
      <p:ext uri="{BB962C8B-B14F-4D97-AF65-F5344CB8AC3E}">
        <p14:creationId xmlns:p14="http://schemas.microsoft.com/office/powerpoint/2010/main" val="1760873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6243A7-FC63-415F-9D0F-4E6B24643640}"/>
              </a:ext>
            </a:extLst>
          </p:cNvPr>
          <p:cNvSpPr>
            <a:spLocks noGrp="1"/>
          </p:cNvSpPr>
          <p:nvPr>
            <p:ph type="title"/>
          </p:nvPr>
        </p:nvSpPr>
        <p:spPr/>
        <p:txBody>
          <a:bodyPr/>
          <a:lstStyle/>
          <a:p>
            <a:r>
              <a:rPr lang="en-US" dirty="0"/>
              <a:t>Update database</a:t>
            </a:r>
          </a:p>
        </p:txBody>
      </p:sp>
      <p:pic>
        <p:nvPicPr>
          <p:cNvPr id="5" name="Content Placeholder 4">
            <a:extLst>
              <a:ext uri="{FF2B5EF4-FFF2-40B4-BE49-F238E27FC236}">
                <a16:creationId xmlns:a16="http://schemas.microsoft.com/office/drawing/2014/main" xmlns="" id="{9AB0D625-F625-4AC3-BD31-B53E075233B9}"/>
              </a:ext>
            </a:extLst>
          </p:cNvPr>
          <p:cNvPicPr>
            <a:picLocks noGrp="1" noChangeAspect="1"/>
          </p:cNvPicPr>
          <p:nvPr>
            <p:ph idx="1"/>
          </p:nvPr>
        </p:nvPicPr>
        <p:blipFill>
          <a:blip r:embed="rId2"/>
          <a:stretch>
            <a:fillRect/>
          </a:stretch>
        </p:blipFill>
        <p:spPr>
          <a:xfrm>
            <a:off x="4373967" y="2557993"/>
            <a:ext cx="6168216" cy="3317875"/>
          </a:xfrm>
        </p:spPr>
      </p:pic>
      <p:sp>
        <p:nvSpPr>
          <p:cNvPr id="6" name="TextBox 5">
            <a:extLst>
              <a:ext uri="{FF2B5EF4-FFF2-40B4-BE49-F238E27FC236}">
                <a16:creationId xmlns:a16="http://schemas.microsoft.com/office/drawing/2014/main" xmlns="" id="{882D95F7-7B25-4D19-B6AA-BAB9002A96D6}"/>
              </a:ext>
            </a:extLst>
          </p:cNvPr>
          <p:cNvSpPr txBox="1"/>
          <p:nvPr/>
        </p:nvSpPr>
        <p:spPr>
          <a:xfrm>
            <a:off x="1104900" y="2705100"/>
            <a:ext cx="2886075" cy="1754326"/>
          </a:xfrm>
          <a:prstGeom prst="rect">
            <a:avLst/>
          </a:prstGeom>
          <a:noFill/>
        </p:spPr>
        <p:txBody>
          <a:bodyPr wrap="square" rtlCol="0">
            <a:spAutoFit/>
          </a:bodyPr>
          <a:lstStyle/>
          <a:p>
            <a:r>
              <a:rPr lang="en-US" dirty="0"/>
              <a:t>Whenever we  choose to do authentication VS creates the database for us but this is not synced with out </a:t>
            </a:r>
            <a:r>
              <a:rPr lang="en-US" dirty="0" err="1"/>
              <a:t>localDB</a:t>
            </a:r>
            <a:r>
              <a:rPr lang="en-US" dirty="0"/>
              <a:t>.</a:t>
            </a:r>
          </a:p>
          <a:p>
            <a:r>
              <a:rPr lang="en-US" dirty="0"/>
              <a:t>Therefore update-database is needed.</a:t>
            </a:r>
          </a:p>
        </p:txBody>
      </p:sp>
    </p:spTree>
    <p:extLst>
      <p:ext uri="{BB962C8B-B14F-4D97-AF65-F5344CB8AC3E}">
        <p14:creationId xmlns:p14="http://schemas.microsoft.com/office/powerpoint/2010/main" val="30425314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062941-675A-4E79-8690-2E9F1FF2DDAC}"/>
              </a:ext>
            </a:extLst>
          </p:cNvPr>
          <p:cNvSpPr>
            <a:spLocks noGrp="1"/>
          </p:cNvSpPr>
          <p:nvPr>
            <p:ph type="title"/>
          </p:nvPr>
        </p:nvSpPr>
        <p:spPr/>
        <p:txBody>
          <a:bodyPr/>
          <a:lstStyle/>
          <a:p>
            <a:r>
              <a:rPr lang="en-US" dirty="0"/>
              <a:t>Name is </a:t>
            </a:r>
            <a:r>
              <a:rPr lang="en-US" dirty="0" err="1"/>
              <a:t>AdminUser</a:t>
            </a:r>
            <a:endParaRPr lang="en-US" dirty="0"/>
          </a:p>
        </p:txBody>
      </p:sp>
      <p:pic>
        <p:nvPicPr>
          <p:cNvPr id="5" name="Content Placeholder 4">
            <a:extLst>
              <a:ext uri="{FF2B5EF4-FFF2-40B4-BE49-F238E27FC236}">
                <a16:creationId xmlns:a16="http://schemas.microsoft.com/office/drawing/2014/main" xmlns="" id="{5E145F21-296E-4433-833B-D4ADA4310A8D}"/>
              </a:ext>
            </a:extLst>
          </p:cNvPr>
          <p:cNvPicPr>
            <a:picLocks noGrp="1" noChangeAspect="1"/>
          </p:cNvPicPr>
          <p:nvPr>
            <p:ph idx="1"/>
          </p:nvPr>
        </p:nvPicPr>
        <p:blipFill>
          <a:blip r:embed="rId2"/>
          <a:stretch>
            <a:fillRect/>
          </a:stretch>
        </p:blipFill>
        <p:spPr>
          <a:xfrm>
            <a:off x="3284220" y="3633470"/>
            <a:ext cx="5623560" cy="1165860"/>
          </a:xfrm>
        </p:spPr>
      </p:pic>
    </p:spTree>
    <p:extLst>
      <p:ext uri="{BB962C8B-B14F-4D97-AF65-F5344CB8AC3E}">
        <p14:creationId xmlns:p14="http://schemas.microsoft.com/office/powerpoint/2010/main" val="2840637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68FE8D-B610-4145-9A53-54DA15D9067C}"/>
              </a:ext>
            </a:extLst>
          </p:cNvPr>
          <p:cNvSpPr>
            <a:spLocks noGrp="1"/>
          </p:cNvSpPr>
          <p:nvPr>
            <p:ph type="title"/>
          </p:nvPr>
        </p:nvSpPr>
        <p:spPr/>
        <p:txBody>
          <a:bodyPr/>
          <a:lstStyle/>
          <a:p>
            <a:r>
              <a:rPr lang="en-US" dirty="0"/>
              <a:t>Write the Code in </a:t>
            </a:r>
            <a:r>
              <a:rPr lang="en-US" dirty="0" err="1"/>
              <a:t>AdminUser</a:t>
            </a:r>
            <a:endParaRPr lang="en-US" dirty="0"/>
          </a:p>
        </p:txBody>
      </p:sp>
      <p:pic>
        <p:nvPicPr>
          <p:cNvPr id="5" name="Content Placeholder 4">
            <a:extLst>
              <a:ext uri="{FF2B5EF4-FFF2-40B4-BE49-F238E27FC236}">
                <a16:creationId xmlns:a16="http://schemas.microsoft.com/office/drawing/2014/main" xmlns="" id="{016DEB3F-7723-4E6A-9836-3937F5E1A8DC}"/>
              </a:ext>
            </a:extLst>
          </p:cNvPr>
          <p:cNvPicPr>
            <a:picLocks noGrp="1" noChangeAspect="1"/>
          </p:cNvPicPr>
          <p:nvPr>
            <p:ph idx="1"/>
          </p:nvPr>
        </p:nvPicPr>
        <p:blipFill>
          <a:blip r:embed="rId3"/>
          <a:stretch>
            <a:fillRect/>
          </a:stretch>
        </p:blipFill>
        <p:spPr>
          <a:xfrm>
            <a:off x="4238115" y="2557993"/>
            <a:ext cx="6763770" cy="3317875"/>
          </a:xfrm>
        </p:spPr>
      </p:pic>
      <p:sp>
        <p:nvSpPr>
          <p:cNvPr id="6" name="TextBox 5">
            <a:extLst>
              <a:ext uri="{FF2B5EF4-FFF2-40B4-BE49-F238E27FC236}">
                <a16:creationId xmlns:a16="http://schemas.microsoft.com/office/drawing/2014/main" xmlns="" id="{FC98C117-D90D-44AC-AE84-64DA630CEA0B}"/>
              </a:ext>
            </a:extLst>
          </p:cNvPr>
          <p:cNvSpPr txBox="1"/>
          <p:nvPr/>
        </p:nvSpPr>
        <p:spPr>
          <a:xfrm>
            <a:off x="1036320" y="2418080"/>
            <a:ext cx="3291840" cy="1477328"/>
          </a:xfrm>
          <a:prstGeom prst="rect">
            <a:avLst/>
          </a:prstGeom>
          <a:noFill/>
        </p:spPr>
        <p:txBody>
          <a:bodyPr wrap="square" rtlCol="0">
            <a:spAutoFit/>
          </a:bodyPr>
          <a:lstStyle/>
          <a:p>
            <a:r>
              <a:rPr lang="en-US" dirty="0"/>
              <a:t>We made this controller and later on view for this will give us the benefits of seeing all the admins in the page. I will show in the later slides</a:t>
            </a:r>
          </a:p>
        </p:txBody>
      </p:sp>
    </p:spTree>
    <p:extLst>
      <p:ext uri="{BB962C8B-B14F-4D97-AF65-F5344CB8AC3E}">
        <p14:creationId xmlns:p14="http://schemas.microsoft.com/office/powerpoint/2010/main" val="23430168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6D4E5C-3FBB-49C3-AF1C-6588C00B1B2E}"/>
              </a:ext>
            </a:extLst>
          </p:cNvPr>
          <p:cNvSpPr>
            <a:spLocks noGrp="1"/>
          </p:cNvSpPr>
          <p:nvPr>
            <p:ph type="title"/>
          </p:nvPr>
        </p:nvSpPr>
        <p:spPr/>
        <p:txBody>
          <a:bodyPr>
            <a:normAutofit fontScale="90000"/>
          </a:bodyPr>
          <a:lstStyle/>
          <a:p>
            <a:r>
              <a:rPr lang="en-US" dirty="0"/>
              <a:t>Make the CRUD for the </a:t>
            </a:r>
            <a:r>
              <a:rPr lang="en-US" dirty="0" err="1"/>
              <a:t>AminUser</a:t>
            </a:r>
            <a:r>
              <a:rPr lang="en-US" dirty="0"/>
              <a:t> Controller</a:t>
            </a:r>
          </a:p>
        </p:txBody>
      </p:sp>
      <p:pic>
        <p:nvPicPr>
          <p:cNvPr id="5" name="Content Placeholder 4">
            <a:extLst>
              <a:ext uri="{FF2B5EF4-FFF2-40B4-BE49-F238E27FC236}">
                <a16:creationId xmlns:a16="http://schemas.microsoft.com/office/drawing/2014/main" xmlns="" id="{538E85CB-C819-49E2-8C41-55F42D6C31C6}"/>
              </a:ext>
            </a:extLst>
          </p:cNvPr>
          <p:cNvPicPr>
            <a:picLocks noGrp="1" noChangeAspect="1"/>
          </p:cNvPicPr>
          <p:nvPr>
            <p:ph idx="1"/>
          </p:nvPr>
        </p:nvPicPr>
        <p:blipFill>
          <a:blip r:embed="rId2"/>
          <a:stretch>
            <a:fillRect/>
          </a:stretch>
        </p:blipFill>
        <p:spPr>
          <a:xfrm>
            <a:off x="3146778" y="2557463"/>
            <a:ext cx="5898444" cy="3317875"/>
          </a:xfrm>
        </p:spPr>
      </p:pic>
    </p:spTree>
    <p:extLst>
      <p:ext uri="{BB962C8B-B14F-4D97-AF65-F5344CB8AC3E}">
        <p14:creationId xmlns:p14="http://schemas.microsoft.com/office/powerpoint/2010/main" val="1207836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992150-C14D-46FA-9DC5-0F90E085DB7B}"/>
              </a:ext>
            </a:extLst>
          </p:cNvPr>
          <p:cNvSpPr>
            <a:spLocks noGrp="1"/>
          </p:cNvSpPr>
          <p:nvPr>
            <p:ph type="title"/>
          </p:nvPr>
        </p:nvSpPr>
        <p:spPr/>
        <p:txBody>
          <a:bodyPr/>
          <a:lstStyle/>
          <a:p>
            <a:r>
              <a:rPr lang="en-US" dirty="0"/>
              <a:t>Will Look This</a:t>
            </a:r>
          </a:p>
        </p:txBody>
      </p:sp>
      <p:pic>
        <p:nvPicPr>
          <p:cNvPr id="5" name="Content Placeholder 4">
            <a:extLst>
              <a:ext uri="{FF2B5EF4-FFF2-40B4-BE49-F238E27FC236}">
                <a16:creationId xmlns:a16="http://schemas.microsoft.com/office/drawing/2014/main" xmlns="" id="{1DB3075E-3AD7-4C05-BD25-69659C5AF549}"/>
              </a:ext>
            </a:extLst>
          </p:cNvPr>
          <p:cNvPicPr>
            <a:picLocks noGrp="1" noChangeAspect="1"/>
          </p:cNvPicPr>
          <p:nvPr>
            <p:ph idx="1"/>
          </p:nvPr>
        </p:nvPicPr>
        <p:blipFill>
          <a:blip r:embed="rId2"/>
          <a:stretch>
            <a:fillRect/>
          </a:stretch>
        </p:blipFill>
        <p:spPr>
          <a:xfrm>
            <a:off x="4788606" y="2557463"/>
            <a:ext cx="2614787" cy="3317875"/>
          </a:xfrm>
        </p:spPr>
      </p:pic>
    </p:spTree>
    <p:extLst>
      <p:ext uri="{BB962C8B-B14F-4D97-AF65-F5344CB8AC3E}">
        <p14:creationId xmlns:p14="http://schemas.microsoft.com/office/powerpoint/2010/main" val="38160997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302BB0-5149-4666-B3BE-0C97A6ACA0E0}"/>
              </a:ext>
            </a:extLst>
          </p:cNvPr>
          <p:cNvSpPr>
            <a:spLocks noGrp="1"/>
          </p:cNvSpPr>
          <p:nvPr>
            <p:ph type="title"/>
          </p:nvPr>
        </p:nvSpPr>
        <p:spPr/>
        <p:txBody>
          <a:bodyPr>
            <a:normAutofit fontScale="90000"/>
          </a:bodyPr>
          <a:lstStyle/>
          <a:p>
            <a:r>
              <a:rPr lang="en-US" dirty="0"/>
              <a:t>Add some code in the Index view of the </a:t>
            </a:r>
            <a:r>
              <a:rPr lang="en-US" dirty="0" err="1"/>
              <a:t>AdminUser</a:t>
            </a:r>
            <a:endParaRPr lang="en-US" dirty="0"/>
          </a:p>
        </p:txBody>
      </p:sp>
      <p:pic>
        <p:nvPicPr>
          <p:cNvPr id="5" name="Content Placeholder 4">
            <a:extLst>
              <a:ext uri="{FF2B5EF4-FFF2-40B4-BE49-F238E27FC236}">
                <a16:creationId xmlns:a16="http://schemas.microsoft.com/office/drawing/2014/main" xmlns="" id="{21CB0712-FB4F-4F2A-B296-3EC33B837812}"/>
              </a:ext>
            </a:extLst>
          </p:cNvPr>
          <p:cNvPicPr>
            <a:picLocks noGrp="1" noChangeAspect="1"/>
          </p:cNvPicPr>
          <p:nvPr>
            <p:ph idx="1"/>
          </p:nvPr>
        </p:nvPicPr>
        <p:blipFill>
          <a:blip r:embed="rId2"/>
          <a:stretch>
            <a:fillRect/>
          </a:stretch>
        </p:blipFill>
        <p:spPr>
          <a:xfrm>
            <a:off x="2997595" y="2557463"/>
            <a:ext cx="6196809" cy="3317875"/>
          </a:xfrm>
        </p:spPr>
      </p:pic>
    </p:spTree>
    <p:extLst>
      <p:ext uri="{BB962C8B-B14F-4D97-AF65-F5344CB8AC3E}">
        <p14:creationId xmlns:p14="http://schemas.microsoft.com/office/powerpoint/2010/main" val="11563391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108A19-C768-43FE-B52D-CA6CC61334EE}"/>
              </a:ext>
            </a:extLst>
          </p:cNvPr>
          <p:cNvSpPr>
            <a:spLocks noGrp="1"/>
          </p:cNvSpPr>
          <p:nvPr>
            <p:ph type="title"/>
          </p:nvPr>
        </p:nvSpPr>
        <p:spPr/>
        <p:txBody>
          <a:bodyPr/>
          <a:lstStyle/>
          <a:p>
            <a:r>
              <a:rPr lang="en-US" dirty="0"/>
              <a:t>This is the code for the Edit in </a:t>
            </a:r>
            <a:r>
              <a:rPr lang="en-US" dirty="0" err="1"/>
              <a:t>AdminUSer</a:t>
            </a:r>
            <a:endParaRPr lang="en-US" dirty="0"/>
          </a:p>
        </p:txBody>
      </p:sp>
      <p:pic>
        <p:nvPicPr>
          <p:cNvPr id="9" name="Content Placeholder 8">
            <a:extLst>
              <a:ext uri="{FF2B5EF4-FFF2-40B4-BE49-F238E27FC236}">
                <a16:creationId xmlns:a16="http://schemas.microsoft.com/office/drawing/2014/main" xmlns="" id="{7F6FF88E-1801-4606-823C-E7499B13AC23}"/>
              </a:ext>
            </a:extLst>
          </p:cNvPr>
          <p:cNvPicPr>
            <a:picLocks noGrp="1" noChangeAspect="1"/>
          </p:cNvPicPr>
          <p:nvPr>
            <p:ph idx="1"/>
          </p:nvPr>
        </p:nvPicPr>
        <p:blipFill>
          <a:blip r:embed="rId2"/>
          <a:stretch>
            <a:fillRect/>
          </a:stretch>
        </p:blipFill>
        <p:spPr>
          <a:xfrm>
            <a:off x="3030398" y="2557463"/>
            <a:ext cx="6131203" cy="3317875"/>
          </a:xfrm>
        </p:spPr>
      </p:pic>
    </p:spTree>
    <p:extLst>
      <p:ext uri="{BB962C8B-B14F-4D97-AF65-F5344CB8AC3E}">
        <p14:creationId xmlns:p14="http://schemas.microsoft.com/office/powerpoint/2010/main" val="33506858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2BD4B2-E850-4923-8B32-1B2D10EE3357}"/>
              </a:ext>
            </a:extLst>
          </p:cNvPr>
          <p:cNvSpPr>
            <a:spLocks noGrp="1"/>
          </p:cNvSpPr>
          <p:nvPr>
            <p:ph type="title"/>
          </p:nvPr>
        </p:nvSpPr>
        <p:spPr/>
        <p:txBody>
          <a:bodyPr/>
          <a:lstStyle/>
          <a:p>
            <a:r>
              <a:rPr lang="en-US" dirty="0"/>
              <a:t>Write the this code to give admin access</a:t>
            </a:r>
          </a:p>
        </p:txBody>
      </p:sp>
      <p:pic>
        <p:nvPicPr>
          <p:cNvPr id="5" name="Content Placeholder 4">
            <a:extLst>
              <a:ext uri="{FF2B5EF4-FFF2-40B4-BE49-F238E27FC236}">
                <a16:creationId xmlns:a16="http://schemas.microsoft.com/office/drawing/2014/main" xmlns="" id="{12A45D59-F2C5-4C6C-805B-9E3B20719DEB}"/>
              </a:ext>
            </a:extLst>
          </p:cNvPr>
          <p:cNvPicPr>
            <a:picLocks noGrp="1" noChangeAspect="1"/>
          </p:cNvPicPr>
          <p:nvPr>
            <p:ph idx="1"/>
          </p:nvPr>
        </p:nvPicPr>
        <p:blipFill>
          <a:blip r:embed="rId2"/>
          <a:stretch>
            <a:fillRect/>
          </a:stretch>
        </p:blipFill>
        <p:spPr>
          <a:xfrm>
            <a:off x="2907652" y="2557463"/>
            <a:ext cx="6376696" cy="3317875"/>
          </a:xfrm>
        </p:spPr>
      </p:pic>
    </p:spTree>
    <p:extLst>
      <p:ext uri="{BB962C8B-B14F-4D97-AF65-F5344CB8AC3E}">
        <p14:creationId xmlns:p14="http://schemas.microsoft.com/office/powerpoint/2010/main" val="2853997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E923A0-6CD5-4734-8AFE-24FC2D5D2AF7}"/>
              </a:ext>
            </a:extLst>
          </p:cNvPr>
          <p:cNvSpPr>
            <a:spLocks noGrp="1"/>
          </p:cNvSpPr>
          <p:nvPr>
            <p:ph type="title"/>
          </p:nvPr>
        </p:nvSpPr>
        <p:spPr/>
        <p:txBody>
          <a:bodyPr/>
          <a:lstStyle/>
          <a:p>
            <a:r>
              <a:rPr lang="en-US" dirty="0"/>
              <a:t>In Layout make another tab for the Amin</a:t>
            </a:r>
          </a:p>
        </p:txBody>
      </p:sp>
      <p:pic>
        <p:nvPicPr>
          <p:cNvPr id="5" name="Content Placeholder 4">
            <a:extLst>
              <a:ext uri="{FF2B5EF4-FFF2-40B4-BE49-F238E27FC236}">
                <a16:creationId xmlns:a16="http://schemas.microsoft.com/office/drawing/2014/main" xmlns="" id="{4625B464-977D-4AED-B638-81F253A51D22}"/>
              </a:ext>
            </a:extLst>
          </p:cNvPr>
          <p:cNvPicPr>
            <a:picLocks noGrp="1" noChangeAspect="1"/>
          </p:cNvPicPr>
          <p:nvPr>
            <p:ph idx="1"/>
          </p:nvPr>
        </p:nvPicPr>
        <p:blipFill>
          <a:blip r:embed="rId2"/>
          <a:stretch>
            <a:fillRect/>
          </a:stretch>
        </p:blipFill>
        <p:spPr>
          <a:xfrm>
            <a:off x="3166387" y="2557463"/>
            <a:ext cx="5859226" cy="3317875"/>
          </a:xfrm>
        </p:spPr>
      </p:pic>
    </p:spTree>
    <p:extLst>
      <p:ext uri="{BB962C8B-B14F-4D97-AF65-F5344CB8AC3E}">
        <p14:creationId xmlns:p14="http://schemas.microsoft.com/office/powerpoint/2010/main" val="3279289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8F9D9F-2C16-49C8-BB87-BF40CDC09376}"/>
              </a:ext>
            </a:extLst>
          </p:cNvPr>
          <p:cNvSpPr>
            <a:spLocks noGrp="1"/>
          </p:cNvSpPr>
          <p:nvPr>
            <p:ph type="title"/>
          </p:nvPr>
        </p:nvSpPr>
        <p:spPr/>
        <p:txBody>
          <a:bodyPr/>
          <a:lstStyle/>
          <a:p>
            <a:r>
              <a:rPr lang="en-US" dirty="0"/>
              <a:t>We need to include this</a:t>
            </a:r>
          </a:p>
        </p:txBody>
      </p:sp>
      <p:pic>
        <p:nvPicPr>
          <p:cNvPr id="5" name="Content Placeholder 4">
            <a:extLst>
              <a:ext uri="{FF2B5EF4-FFF2-40B4-BE49-F238E27FC236}">
                <a16:creationId xmlns:a16="http://schemas.microsoft.com/office/drawing/2014/main" xmlns="" id="{6CFF0613-D498-4662-8209-229152C5EE38}"/>
              </a:ext>
            </a:extLst>
          </p:cNvPr>
          <p:cNvPicPr>
            <a:picLocks noGrp="1" noChangeAspect="1"/>
          </p:cNvPicPr>
          <p:nvPr>
            <p:ph idx="1"/>
          </p:nvPr>
        </p:nvPicPr>
        <p:blipFill>
          <a:blip r:embed="rId2"/>
          <a:stretch>
            <a:fillRect/>
          </a:stretch>
        </p:blipFill>
        <p:spPr>
          <a:xfrm>
            <a:off x="2640947" y="2557463"/>
            <a:ext cx="6910105" cy="3317875"/>
          </a:xfrm>
        </p:spPr>
      </p:pic>
      <p:cxnSp>
        <p:nvCxnSpPr>
          <p:cNvPr id="9" name="Straight Arrow Connector 8">
            <a:extLst>
              <a:ext uri="{FF2B5EF4-FFF2-40B4-BE49-F238E27FC236}">
                <a16:creationId xmlns:a16="http://schemas.microsoft.com/office/drawing/2014/main" xmlns="" id="{A003D899-1A24-4245-A499-76F7B7A4CE63}"/>
              </a:ext>
            </a:extLst>
          </p:cNvPr>
          <p:cNvCxnSpPr/>
          <p:nvPr/>
        </p:nvCxnSpPr>
        <p:spPr>
          <a:xfrm flipH="1">
            <a:off x="4216400" y="1869440"/>
            <a:ext cx="3708400" cy="1127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6195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8C620E-E0D0-4472-B98B-4F9B504DD1AA}"/>
              </a:ext>
            </a:extLst>
          </p:cNvPr>
          <p:cNvSpPr>
            <a:spLocks noGrp="1"/>
          </p:cNvSpPr>
          <p:nvPr>
            <p:ph type="title"/>
          </p:nvPr>
        </p:nvSpPr>
        <p:spPr/>
        <p:txBody>
          <a:bodyPr/>
          <a:lstStyle/>
          <a:p>
            <a:r>
              <a:rPr lang="en-US" dirty="0"/>
              <a:t>NOW LETS RUN IT!</a:t>
            </a:r>
          </a:p>
        </p:txBody>
      </p:sp>
      <p:pic>
        <p:nvPicPr>
          <p:cNvPr id="9" name="Content Placeholder 8">
            <a:extLst>
              <a:ext uri="{FF2B5EF4-FFF2-40B4-BE49-F238E27FC236}">
                <a16:creationId xmlns:a16="http://schemas.microsoft.com/office/drawing/2014/main" xmlns="" id="{2F2C9936-C325-4003-9D67-CC6B46E90096}"/>
              </a:ext>
            </a:extLst>
          </p:cNvPr>
          <p:cNvPicPr>
            <a:picLocks noGrp="1" noChangeAspect="1"/>
          </p:cNvPicPr>
          <p:nvPr>
            <p:ph idx="1"/>
          </p:nvPr>
        </p:nvPicPr>
        <p:blipFill>
          <a:blip r:embed="rId2"/>
          <a:stretch>
            <a:fillRect/>
          </a:stretch>
        </p:blipFill>
        <p:spPr>
          <a:xfrm>
            <a:off x="3067147" y="2176993"/>
            <a:ext cx="7972866" cy="3317875"/>
          </a:xfrm>
        </p:spPr>
      </p:pic>
      <p:sp>
        <p:nvSpPr>
          <p:cNvPr id="10" name="TextBox 9">
            <a:extLst>
              <a:ext uri="{FF2B5EF4-FFF2-40B4-BE49-F238E27FC236}">
                <a16:creationId xmlns:a16="http://schemas.microsoft.com/office/drawing/2014/main" xmlns="" id="{6C240C31-66C9-45F5-B43D-CFC2F2FD2F6D}"/>
              </a:ext>
            </a:extLst>
          </p:cNvPr>
          <p:cNvSpPr txBox="1"/>
          <p:nvPr/>
        </p:nvSpPr>
        <p:spPr>
          <a:xfrm>
            <a:off x="1046480" y="2733040"/>
            <a:ext cx="1920240" cy="1754326"/>
          </a:xfrm>
          <a:prstGeom prst="rect">
            <a:avLst/>
          </a:prstGeom>
          <a:noFill/>
        </p:spPr>
        <p:txBody>
          <a:bodyPr wrap="square" rtlCol="0">
            <a:spAutoFit/>
          </a:bodyPr>
          <a:lstStyle/>
          <a:p>
            <a:r>
              <a:rPr lang="en-US" dirty="0"/>
              <a:t>Now we are not logged it. So we have the user interface where we will not be able to add products.</a:t>
            </a:r>
          </a:p>
        </p:txBody>
      </p:sp>
    </p:spTree>
    <p:extLst>
      <p:ext uri="{BB962C8B-B14F-4D97-AF65-F5344CB8AC3E}">
        <p14:creationId xmlns:p14="http://schemas.microsoft.com/office/powerpoint/2010/main" val="500482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6B29F4-4A86-41DD-9616-FE7FF945D70A}"/>
              </a:ext>
            </a:extLst>
          </p:cNvPr>
          <p:cNvSpPr>
            <a:spLocks noGrp="1"/>
          </p:cNvSpPr>
          <p:nvPr>
            <p:ph type="title"/>
          </p:nvPr>
        </p:nvSpPr>
        <p:spPr/>
        <p:txBody>
          <a:bodyPr/>
          <a:lstStyle/>
          <a:p>
            <a:r>
              <a:rPr lang="en-US" dirty="0"/>
              <a:t>Create a folder called Utility</a:t>
            </a:r>
          </a:p>
        </p:txBody>
      </p:sp>
      <p:pic>
        <p:nvPicPr>
          <p:cNvPr id="5" name="Content Placeholder 4">
            <a:extLst>
              <a:ext uri="{FF2B5EF4-FFF2-40B4-BE49-F238E27FC236}">
                <a16:creationId xmlns:a16="http://schemas.microsoft.com/office/drawing/2014/main" xmlns="" id="{D5931C10-5455-4246-9869-D2C791822BFC}"/>
              </a:ext>
            </a:extLst>
          </p:cNvPr>
          <p:cNvPicPr>
            <a:picLocks noGrp="1" noChangeAspect="1"/>
          </p:cNvPicPr>
          <p:nvPr>
            <p:ph idx="1"/>
          </p:nvPr>
        </p:nvPicPr>
        <p:blipFill>
          <a:blip r:embed="rId2"/>
          <a:stretch>
            <a:fillRect/>
          </a:stretch>
        </p:blipFill>
        <p:spPr>
          <a:xfrm>
            <a:off x="4706410" y="2557463"/>
            <a:ext cx="2779179" cy="3317875"/>
          </a:xfrm>
        </p:spPr>
      </p:pic>
    </p:spTree>
    <p:extLst>
      <p:ext uri="{BB962C8B-B14F-4D97-AF65-F5344CB8AC3E}">
        <p14:creationId xmlns:p14="http://schemas.microsoft.com/office/powerpoint/2010/main" val="24427400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88CB23-D08E-47A8-A4DC-131F6E03BE84}"/>
              </a:ext>
            </a:extLst>
          </p:cNvPr>
          <p:cNvSpPr>
            <a:spLocks noGrp="1"/>
          </p:cNvSpPr>
          <p:nvPr>
            <p:ph type="title"/>
          </p:nvPr>
        </p:nvSpPr>
        <p:spPr/>
        <p:txBody>
          <a:bodyPr/>
          <a:lstStyle/>
          <a:p>
            <a:r>
              <a:rPr lang="en-US" dirty="0"/>
              <a:t>Lets Register as a Manager</a:t>
            </a:r>
          </a:p>
        </p:txBody>
      </p:sp>
      <p:pic>
        <p:nvPicPr>
          <p:cNvPr id="5" name="Content Placeholder 4">
            <a:extLst>
              <a:ext uri="{FF2B5EF4-FFF2-40B4-BE49-F238E27FC236}">
                <a16:creationId xmlns:a16="http://schemas.microsoft.com/office/drawing/2014/main" xmlns="" id="{006A7CD2-EDDC-47D1-BCA9-2A31FB3CB20F}"/>
              </a:ext>
            </a:extLst>
          </p:cNvPr>
          <p:cNvPicPr>
            <a:picLocks noGrp="1" noChangeAspect="1"/>
          </p:cNvPicPr>
          <p:nvPr>
            <p:ph idx="1"/>
          </p:nvPr>
        </p:nvPicPr>
        <p:blipFill>
          <a:blip r:embed="rId2"/>
          <a:stretch>
            <a:fillRect/>
          </a:stretch>
        </p:blipFill>
        <p:spPr>
          <a:xfrm>
            <a:off x="2443294" y="2557463"/>
            <a:ext cx="7305412" cy="3317875"/>
          </a:xfrm>
        </p:spPr>
      </p:pic>
    </p:spTree>
    <p:extLst>
      <p:ext uri="{BB962C8B-B14F-4D97-AF65-F5344CB8AC3E}">
        <p14:creationId xmlns:p14="http://schemas.microsoft.com/office/powerpoint/2010/main" val="4727330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970CF9-CEBD-44C1-9D84-98C62C47E806}"/>
              </a:ext>
            </a:extLst>
          </p:cNvPr>
          <p:cNvSpPr>
            <a:spLocks noGrp="1"/>
          </p:cNvSpPr>
          <p:nvPr>
            <p:ph type="title"/>
          </p:nvPr>
        </p:nvSpPr>
        <p:spPr/>
        <p:txBody>
          <a:bodyPr/>
          <a:lstStyle/>
          <a:p>
            <a:r>
              <a:rPr lang="en-US" dirty="0"/>
              <a:t>Fill everything</a:t>
            </a:r>
          </a:p>
        </p:txBody>
      </p:sp>
      <p:pic>
        <p:nvPicPr>
          <p:cNvPr id="5" name="Content Placeholder 4">
            <a:extLst>
              <a:ext uri="{FF2B5EF4-FFF2-40B4-BE49-F238E27FC236}">
                <a16:creationId xmlns:a16="http://schemas.microsoft.com/office/drawing/2014/main" xmlns="" id="{0E93D8B2-BCAA-4155-BD5B-C17878EC2563}"/>
              </a:ext>
            </a:extLst>
          </p:cNvPr>
          <p:cNvPicPr>
            <a:picLocks noGrp="1" noChangeAspect="1"/>
          </p:cNvPicPr>
          <p:nvPr>
            <p:ph idx="1"/>
          </p:nvPr>
        </p:nvPicPr>
        <p:blipFill>
          <a:blip r:embed="rId2"/>
          <a:stretch>
            <a:fillRect/>
          </a:stretch>
        </p:blipFill>
        <p:spPr>
          <a:xfrm>
            <a:off x="2723832" y="2557463"/>
            <a:ext cx="6744335" cy="3317875"/>
          </a:xfrm>
        </p:spPr>
      </p:pic>
      <p:cxnSp>
        <p:nvCxnSpPr>
          <p:cNvPr id="7" name="Straight Arrow Connector 6">
            <a:extLst>
              <a:ext uri="{FF2B5EF4-FFF2-40B4-BE49-F238E27FC236}">
                <a16:creationId xmlns:a16="http://schemas.microsoft.com/office/drawing/2014/main" xmlns="" id="{AC7107F1-BF55-4DBA-B09A-15FEF390E2F7}"/>
              </a:ext>
            </a:extLst>
          </p:cNvPr>
          <p:cNvCxnSpPr/>
          <p:nvPr/>
        </p:nvCxnSpPr>
        <p:spPr>
          <a:xfrm flipH="1" flipV="1">
            <a:off x="2052320" y="4185920"/>
            <a:ext cx="1686560" cy="944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A04353C3-8CA4-4A9B-9A4C-2E2DB150A74D}"/>
              </a:ext>
            </a:extLst>
          </p:cNvPr>
          <p:cNvSpPr txBox="1"/>
          <p:nvPr/>
        </p:nvSpPr>
        <p:spPr>
          <a:xfrm>
            <a:off x="863600" y="3865522"/>
            <a:ext cx="2225040" cy="369332"/>
          </a:xfrm>
          <a:prstGeom prst="rect">
            <a:avLst/>
          </a:prstGeom>
          <a:noFill/>
        </p:spPr>
        <p:txBody>
          <a:bodyPr wrap="square" rtlCol="0">
            <a:spAutoFit/>
          </a:bodyPr>
          <a:lstStyle/>
          <a:p>
            <a:r>
              <a:rPr lang="en-US" dirty="0"/>
              <a:t>Check this option</a:t>
            </a:r>
          </a:p>
        </p:txBody>
      </p:sp>
    </p:spTree>
    <p:extLst>
      <p:ext uri="{BB962C8B-B14F-4D97-AF65-F5344CB8AC3E}">
        <p14:creationId xmlns:p14="http://schemas.microsoft.com/office/powerpoint/2010/main" val="3981384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B1FEBF-C673-47FC-AEB9-F4152A67AB6D}"/>
              </a:ext>
            </a:extLst>
          </p:cNvPr>
          <p:cNvSpPr>
            <a:spLocks noGrp="1"/>
          </p:cNvSpPr>
          <p:nvPr>
            <p:ph type="title"/>
          </p:nvPr>
        </p:nvSpPr>
        <p:spPr/>
        <p:txBody>
          <a:bodyPr>
            <a:normAutofit fontScale="90000"/>
          </a:bodyPr>
          <a:lstStyle/>
          <a:p>
            <a:r>
              <a:rPr lang="en-US" dirty="0"/>
              <a:t>As manger we can add products and remove  and also view admin and remove or add admin</a:t>
            </a:r>
          </a:p>
        </p:txBody>
      </p:sp>
      <p:pic>
        <p:nvPicPr>
          <p:cNvPr id="5" name="Content Placeholder 4">
            <a:extLst>
              <a:ext uri="{FF2B5EF4-FFF2-40B4-BE49-F238E27FC236}">
                <a16:creationId xmlns:a16="http://schemas.microsoft.com/office/drawing/2014/main" xmlns="" id="{AEA9F71C-BE62-4EB8-BF64-50E70F3CB486}"/>
              </a:ext>
            </a:extLst>
          </p:cNvPr>
          <p:cNvPicPr>
            <a:picLocks noGrp="1" noChangeAspect="1"/>
          </p:cNvPicPr>
          <p:nvPr>
            <p:ph idx="1"/>
          </p:nvPr>
        </p:nvPicPr>
        <p:blipFill>
          <a:blip r:embed="rId3"/>
          <a:stretch>
            <a:fillRect/>
          </a:stretch>
        </p:blipFill>
        <p:spPr>
          <a:xfrm>
            <a:off x="3007003" y="2557463"/>
            <a:ext cx="6177993" cy="3317875"/>
          </a:xfrm>
        </p:spPr>
      </p:pic>
    </p:spTree>
    <p:extLst>
      <p:ext uri="{BB962C8B-B14F-4D97-AF65-F5344CB8AC3E}">
        <p14:creationId xmlns:p14="http://schemas.microsoft.com/office/powerpoint/2010/main" val="2446442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35D720-9F33-4FED-BD37-D8C2943D95CF}"/>
              </a:ext>
            </a:extLst>
          </p:cNvPr>
          <p:cNvSpPr>
            <a:spLocks noGrp="1"/>
          </p:cNvSpPr>
          <p:nvPr>
            <p:ph type="title"/>
          </p:nvPr>
        </p:nvSpPr>
        <p:spPr/>
        <p:txBody>
          <a:bodyPr>
            <a:normAutofit fontScale="90000"/>
          </a:bodyPr>
          <a:lstStyle/>
          <a:p>
            <a:r>
              <a:rPr lang="en-US" dirty="0"/>
              <a:t>Lets restricts the Employees to add admin.</a:t>
            </a:r>
            <a:br>
              <a:rPr lang="en-US" dirty="0"/>
            </a:br>
            <a:r>
              <a:rPr lang="en-US" dirty="0"/>
              <a:t>So we </a:t>
            </a:r>
            <a:r>
              <a:rPr lang="en-US" dirty="0" err="1"/>
              <a:t>we</a:t>
            </a:r>
            <a:r>
              <a:rPr lang="en-US" dirty="0"/>
              <a:t> add this on the </a:t>
            </a:r>
            <a:r>
              <a:rPr lang="en-US" dirty="0" err="1"/>
              <a:t>ProductsController</a:t>
            </a:r>
            <a:endParaRPr lang="en-US" dirty="0"/>
          </a:p>
        </p:txBody>
      </p:sp>
      <p:pic>
        <p:nvPicPr>
          <p:cNvPr id="5" name="Content Placeholder 4">
            <a:extLst>
              <a:ext uri="{FF2B5EF4-FFF2-40B4-BE49-F238E27FC236}">
                <a16:creationId xmlns:a16="http://schemas.microsoft.com/office/drawing/2014/main" xmlns="" id="{B7C566CA-17ED-413B-A231-24A5E419032D}"/>
              </a:ext>
            </a:extLst>
          </p:cNvPr>
          <p:cNvPicPr>
            <a:picLocks noGrp="1" noChangeAspect="1"/>
          </p:cNvPicPr>
          <p:nvPr>
            <p:ph idx="1"/>
          </p:nvPr>
        </p:nvPicPr>
        <p:blipFill>
          <a:blip r:embed="rId2"/>
          <a:stretch>
            <a:fillRect/>
          </a:stretch>
        </p:blipFill>
        <p:spPr>
          <a:xfrm>
            <a:off x="2917198" y="2557463"/>
            <a:ext cx="6357604" cy="3317875"/>
          </a:xfrm>
        </p:spPr>
      </p:pic>
    </p:spTree>
    <p:extLst>
      <p:ext uri="{BB962C8B-B14F-4D97-AF65-F5344CB8AC3E}">
        <p14:creationId xmlns:p14="http://schemas.microsoft.com/office/powerpoint/2010/main" val="21902355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8433F4-A638-4429-BC6B-68127F6B3F76}"/>
              </a:ext>
            </a:extLst>
          </p:cNvPr>
          <p:cNvSpPr>
            <a:spLocks noGrp="1"/>
          </p:cNvSpPr>
          <p:nvPr>
            <p:ph type="title"/>
          </p:nvPr>
        </p:nvSpPr>
        <p:spPr/>
        <p:txBody>
          <a:bodyPr>
            <a:normAutofit fontScale="90000"/>
          </a:bodyPr>
          <a:lstStyle/>
          <a:p>
            <a:r>
              <a:rPr lang="en-US" dirty="0"/>
              <a:t>We will have to change in our _Layout to restrict the employee access</a:t>
            </a:r>
          </a:p>
        </p:txBody>
      </p:sp>
      <p:pic>
        <p:nvPicPr>
          <p:cNvPr id="5" name="Content Placeholder 4">
            <a:extLst>
              <a:ext uri="{FF2B5EF4-FFF2-40B4-BE49-F238E27FC236}">
                <a16:creationId xmlns:a16="http://schemas.microsoft.com/office/drawing/2014/main" xmlns="" id="{FEB487F6-73C5-4094-99D2-40E80776725A}"/>
              </a:ext>
            </a:extLst>
          </p:cNvPr>
          <p:cNvPicPr>
            <a:picLocks noGrp="1" noChangeAspect="1"/>
          </p:cNvPicPr>
          <p:nvPr>
            <p:ph idx="1"/>
          </p:nvPr>
        </p:nvPicPr>
        <p:blipFill>
          <a:blip r:embed="rId2"/>
          <a:stretch>
            <a:fillRect/>
          </a:stretch>
        </p:blipFill>
        <p:spPr>
          <a:xfrm>
            <a:off x="1861101" y="2557463"/>
            <a:ext cx="8469797" cy="3317875"/>
          </a:xfrm>
        </p:spPr>
      </p:pic>
    </p:spTree>
    <p:extLst>
      <p:ext uri="{BB962C8B-B14F-4D97-AF65-F5344CB8AC3E}">
        <p14:creationId xmlns:p14="http://schemas.microsoft.com/office/powerpoint/2010/main" val="12734124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639A2C-C42A-4FF6-9C38-1D7BA34F97BF}"/>
              </a:ext>
            </a:extLst>
          </p:cNvPr>
          <p:cNvSpPr>
            <a:spLocks noGrp="1"/>
          </p:cNvSpPr>
          <p:nvPr>
            <p:ph type="title"/>
          </p:nvPr>
        </p:nvSpPr>
        <p:spPr/>
        <p:txBody>
          <a:bodyPr>
            <a:normAutofit fontScale="90000"/>
          </a:bodyPr>
          <a:lstStyle/>
          <a:p>
            <a:r>
              <a:rPr lang="en-US" dirty="0"/>
              <a:t>Now lets run the code and register without checking the manger option. Then we cannot access the Admin page</a:t>
            </a:r>
          </a:p>
        </p:txBody>
      </p:sp>
      <p:pic>
        <p:nvPicPr>
          <p:cNvPr id="9" name="Content Placeholder 8">
            <a:extLst>
              <a:ext uri="{FF2B5EF4-FFF2-40B4-BE49-F238E27FC236}">
                <a16:creationId xmlns:a16="http://schemas.microsoft.com/office/drawing/2014/main" xmlns="" id="{72195518-F6C6-46AB-891B-8F46F495DA90}"/>
              </a:ext>
            </a:extLst>
          </p:cNvPr>
          <p:cNvPicPr>
            <a:picLocks noGrp="1" noChangeAspect="1"/>
          </p:cNvPicPr>
          <p:nvPr>
            <p:ph idx="1"/>
          </p:nvPr>
        </p:nvPicPr>
        <p:blipFill>
          <a:blip r:embed="rId2"/>
          <a:stretch>
            <a:fillRect/>
          </a:stretch>
        </p:blipFill>
        <p:spPr>
          <a:xfrm>
            <a:off x="3190473" y="2557463"/>
            <a:ext cx="5811053" cy="3317875"/>
          </a:xfrm>
        </p:spPr>
      </p:pic>
    </p:spTree>
    <p:extLst>
      <p:ext uri="{BB962C8B-B14F-4D97-AF65-F5344CB8AC3E}">
        <p14:creationId xmlns:p14="http://schemas.microsoft.com/office/powerpoint/2010/main" val="30982764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EA9A09-F5B1-4F0C-AEFD-C40D85674D48}"/>
              </a:ext>
            </a:extLst>
          </p:cNvPr>
          <p:cNvSpPr>
            <a:spLocks noGrp="1"/>
          </p:cNvSpPr>
          <p:nvPr>
            <p:ph type="title"/>
          </p:nvPr>
        </p:nvSpPr>
        <p:spPr>
          <a:xfrm>
            <a:off x="1295402" y="982132"/>
            <a:ext cx="9601196" cy="4087708"/>
          </a:xfrm>
        </p:spPr>
        <p:txBody>
          <a:bodyPr>
            <a:normAutofit fontScale="90000"/>
          </a:bodyPr>
          <a:lstStyle/>
          <a:p>
            <a:r>
              <a:rPr lang="en-US" dirty="0"/>
              <a:t>Now Employees cannot view the admin page but they can only add products and view products. </a:t>
            </a:r>
            <a:br>
              <a:rPr lang="en-US" dirty="0"/>
            </a:br>
            <a:r>
              <a:rPr lang="en-US" dirty="0"/>
              <a:t>Customers can view products only.</a:t>
            </a:r>
            <a:br>
              <a:rPr lang="en-US" dirty="0"/>
            </a:br>
            <a:r>
              <a:rPr lang="en-US" dirty="0"/>
              <a:t>Managers can add admin and remove, also add products and remove products</a:t>
            </a:r>
          </a:p>
        </p:txBody>
      </p:sp>
    </p:spTree>
    <p:extLst>
      <p:ext uri="{BB962C8B-B14F-4D97-AF65-F5344CB8AC3E}">
        <p14:creationId xmlns:p14="http://schemas.microsoft.com/office/powerpoint/2010/main" val="40292809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3B9474-2450-4712-9AA7-2A5112130FC8}"/>
              </a:ext>
            </a:extLst>
          </p:cNvPr>
          <p:cNvSpPr>
            <a:spLocks noGrp="1"/>
          </p:cNvSpPr>
          <p:nvPr>
            <p:ph type="title"/>
          </p:nvPr>
        </p:nvSpPr>
        <p:spPr>
          <a:xfrm>
            <a:off x="381002" y="-1273388"/>
            <a:ext cx="11160758" cy="5591388"/>
          </a:xfrm>
        </p:spPr>
        <p:txBody>
          <a:bodyPr/>
          <a:lstStyle/>
          <a:p>
            <a:r>
              <a:rPr lang="en-US" dirty="0"/>
              <a:t>Thanks </a:t>
            </a:r>
          </a:p>
        </p:txBody>
      </p:sp>
    </p:spTree>
    <p:extLst>
      <p:ext uri="{BB962C8B-B14F-4D97-AF65-F5344CB8AC3E}">
        <p14:creationId xmlns:p14="http://schemas.microsoft.com/office/powerpoint/2010/main" val="2241783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B2A066-A5B9-4E7C-B274-7C472E80186D}"/>
              </a:ext>
            </a:extLst>
          </p:cNvPr>
          <p:cNvSpPr>
            <a:spLocks noGrp="1"/>
          </p:cNvSpPr>
          <p:nvPr>
            <p:ph type="title"/>
          </p:nvPr>
        </p:nvSpPr>
        <p:spPr/>
        <p:txBody>
          <a:bodyPr/>
          <a:lstStyle/>
          <a:p>
            <a:r>
              <a:rPr lang="en-US" dirty="0"/>
              <a:t>Add a class file called Roles</a:t>
            </a:r>
          </a:p>
        </p:txBody>
      </p:sp>
      <p:pic>
        <p:nvPicPr>
          <p:cNvPr id="5" name="Content Placeholder 4">
            <a:extLst>
              <a:ext uri="{FF2B5EF4-FFF2-40B4-BE49-F238E27FC236}">
                <a16:creationId xmlns:a16="http://schemas.microsoft.com/office/drawing/2014/main" xmlns="" id="{1FC706AF-06B2-452C-8B05-94FD7E81BEE1}"/>
              </a:ext>
            </a:extLst>
          </p:cNvPr>
          <p:cNvPicPr>
            <a:picLocks noGrp="1" noChangeAspect="1"/>
          </p:cNvPicPr>
          <p:nvPr>
            <p:ph idx="1"/>
          </p:nvPr>
        </p:nvPicPr>
        <p:blipFill>
          <a:blip r:embed="rId2"/>
          <a:stretch>
            <a:fillRect/>
          </a:stretch>
        </p:blipFill>
        <p:spPr>
          <a:xfrm>
            <a:off x="2997595" y="2557463"/>
            <a:ext cx="6196809" cy="3317875"/>
          </a:xfrm>
        </p:spPr>
      </p:pic>
    </p:spTree>
    <p:extLst>
      <p:ext uri="{BB962C8B-B14F-4D97-AF65-F5344CB8AC3E}">
        <p14:creationId xmlns:p14="http://schemas.microsoft.com/office/powerpoint/2010/main" val="2996851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2D8B42-9D34-4221-99B7-2806B8683F97}"/>
              </a:ext>
            </a:extLst>
          </p:cNvPr>
          <p:cNvSpPr>
            <a:spLocks noGrp="1"/>
          </p:cNvSpPr>
          <p:nvPr>
            <p:ph type="title"/>
          </p:nvPr>
        </p:nvSpPr>
        <p:spPr/>
        <p:txBody>
          <a:bodyPr/>
          <a:lstStyle/>
          <a:p>
            <a:r>
              <a:rPr lang="en-US" dirty="0"/>
              <a:t>Now add some App users </a:t>
            </a:r>
          </a:p>
        </p:txBody>
      </p:sp>
      <p:pic>
        <p:nvPicPr>
          <p:cNvPr id="5" name="Content Placeholder 4">
            <a:extLst>
              <a:ext uri="{FF2B5EF4-FFF2-40B4-BE49-F238E27FC236}">
                <a16:creationId xmlns:a16="http://schemas.microsoft.com/office/drawing/2014/main" xmlns="" id="{D9016681-4B80-45F0-86EF-689E31CF1A9C}"/>
              </a:ext>
            </a:extLst>
          </p:cNvPr>
          <p:cNvPicPr>
            <a:picLocks noGrp="1" noChangeAspect="1"/>
          </p:cNvPicPr>
          <p:nvPr>
            <p:ph idx="1"/>
          </p:nvPr>
        </p:nvPicPr>
        <p:blipFill>
          <a:blip r:embed="rId3"/>
          <a:stretch>
            <a:fillRect/>
          </a:stretch>
        </p:blipFill>
        <p:spPr>
          <a:xfrm>
            <a:off x="3605576" y="2605414"/>
            <a:ext cx="6172790" cy="3317875"/>
          </a:xfrm>
        </p:spPr>
      </p:pic>
    </p:spTree>
    <p:extLst>
      <p:ext uri="{BB962C8B-B14F-4D97-AF65-F5344CB8AC3E}">
        <p14:creationId xmlns:p14="http://schemas.microsoft.com/office/powerpoint/2010/main" val="35713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698EBA-7161-4B3A-A971-B06991BED3DB}"/>
              </a:ext>
            </a:extLst>
          </p:cNvPr>
          <p:cNvSpPr>
            <a:spLocks noGrp="1"/>
          </p:cNvSpPr>
          <p:nvPr>
            <p:ph type="title"/>
          </p:nvPr>
        </p:nvSpPr>
        <p:spPr/>
        <p:txBody>
          <a:bodyPr/>
          <a:lstStyle/>
          <a:p>
            <a:r>
              <a:rPr lang="en-US" dirty="0"/>
              <a:t>Add it to our </a:t>
            </a:r>
            <a:r>
              <a:rPr lang="en-US" dirty="0" err="1"/>
              <a:t>ApplicationDbContext</a:t>
            </a:r>
            <a:endParaRPr lang="en-US" dirty="0"/>
          </a:p>
        </p:txBody>
      </p:sp>
      <p:pic>
        <p:nvPicPr>
          <p:cNvPr id="5" name="Content Placeholder 4">
            <a:extLst>
              <a:ext uri="{FF2B5EF4-FFF2-40B4-BE49-F238E27FC236}">
                <a16:creationId xmlns:a16="http://schemas.microsoft.com/office/drawing/2014/main" xmlns="" id="{D5EBA36A-9D1E-4E6A-8113-44F3779CB4B3}"/>
              </a:ext>
            </a:extLst>
          </p:cNvPr>
          <p:cNvPicPr>
            <a:picLocks noGrp="1" noChangeAspect="1"/>
          </p:cNvPicPr>
          <p:nvPr>
            <p:ph idx="1"/>
          </p:nvPr>
        </p:nvPicPr>
        <p:blipFill>
          <a:blip r:embed="rId2"/>
          <a:stretch>
            <a:fillRect/>
          </a:stretch>
        </p:blipFill>
        <p:spPr>
          <a:xfrm>
            <a:off x="2987276" y="3121343"/>
            <a:ext cx="6288568" cy="3317875"/>
          </a:xfrm>
        </p:spPr>
      </p:pic>
    </p:spTree>
    <p:extLst>
      <p:ext uri="{BB962C8B-B14F-4D97-AF65-F5344CB8AC3E}">
        <p14:creationId xmlns:p14="http://schemas.microsoft.com/office/powerpoint/2010/main" val="103198131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130</TotalTime>
  <Words>3726</Words>
  <Application>Microsoft Office PowerPoint</Application>
  <PresentationFormat>Widescreen</PresentationFormat>
  <Paragraphs>768</Paragraphs>
  <Slides>67</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Arial</vt:lpstr>
      <vt:lpstr>Berlin Sans FB Demi</vt:lpstr>
      <vt:lpstr>Calibri</vt:lpstr>
      <vt:lpstr>Garamond</vt:lpstr>
      <vt:lpstr>Organic</vt:lpstr>
      <vt:lpstr>Different Approach in User roles </vt:lpstr>
      <vt:lpstr>What is in this powerpoint?</vt:lpstr>
      <vt:lpstr>Goal</vt:lpstr>
      <vt:lpstr>Create a project with Authentication</vt:lpstr>
      <vt:lpstr>Update database</vt:lpstr>
      <vt:lpstr>Create a folder called Utility</vt:lpstr>
      <vt:lpstr>Add a class file called Roles</vt:lpstr>
      <vt:lpstr>Now add some App users </vt:lpstr>
      <vt:lpstr>Add it to our ApplicationDbContext</vt:lpstr>
      <vt:lpstr>Lets do some migrations</vt:lpstr>
      <vt:lpstr>Lets add some Areas</vt:lpstr>
      <vt:lpstr>Lets removes things we don’t need</vt:lpstr>
      <vt:lpstr>Create A Employee Area And do the same</vt:lpstr>
      <vt:lpstr>Now add a class in the model in solution</vt:lpstr>
      <vt:lpstr>Lets add some properties</vt:lpstr>
      <vt:lpstr>Lets make  a Controller inside the Maneger</vt:lpstr>
      <vt:lpstr>Name it Products</vt:lpstr>
      <vt:lpstr>Lets Add The Product in the Database</vt:lpstr>
      <vt:lpstr>In the Products Controller Add the following</vt:lpstr>
      <vt:lpstr>Lets Make some View for Products</vt:lpstr>
      <vt:lpstr>Add all the CRUD in the view</vt:lpstr>
      <vt:lpstr>Delete View For Products</vt:lpstr>
      <vt:lpstr>Edit View For Products</vt:lpstr>
      <vt:lpstr>Index View for Products</vt:lpstr>
      <vt:lpstr>Lets add the product in the _Layout view</vt:lpstr>
      <vt:lpstr>This are important things to copy from the Views and paste it in the Manager Folder And Employee Folder</vt:lpstr>
      <vt:lpstr>Move the HomeController and views</vt:lpstr>
      <vt:lpstr>Now Edit the StartUp class as follows</vt:lpstr>
      <vt:lpstr>Now Lets Run The Project!</vt:lpstr>
      <vt:lpstr>PowerPoint Presentation</vt:lpstr>
      <vt:lpstr>Click the Products you see the add some Products</vt:lpstr>
      <vt:lpstr>Click on the HomeController in Employees</vt:lpstr>
      <vt:lpstr>Click On the Index and remove everything and add the following</vt:lpstr>
      <vt:lpstr>Now Follow this carefully</vt:lpstr>
      <vt:lpstr>Click On the Identity And Hit ADD</vt:lpstr>
      <vt:lpstr>Select All </vt:lpstr>
      <vt:lpstr>Click On the Register.cshtml</vt:lpstr>
      <vt:lpstr>Now click On the Register.cshml.cs</vt:lpstr>
      <vt:lpstr>Now lets add Role</vt:lpstr>
      <vt:lpstr>Link it with our DB in 3steps</vt:lpstr>
      <vt:lpstr>Now lets add a Model class called ApplicationUser</vt:lpstr>
      <vt:lpstr>Add it to the ApplicationDbCntext</vt:lpstr>
      <vt:lpstr>Migrations and update dstabase</vt:lpstr>
      <vt:lpstr>Now Lets Add this in the Register.cshtml.cs</vt:lpstr>
      <vt:lpstr>Change the Identity To ApplicationUser</vt:lpstr>
      <vt:lpstr>Add this in the Register.cshtml.cs</vt:lpstr>
      <vt:lpstr>Also add this</vt:lpstr>
      <vt:lpstr>In Startup class we need to add this</vt:lpstr>
      <vt:lpstr>Lets create controller for the ApplicationUser Model</vt:lpstr>
      <vt:lpstr>Name is AdminUser</vt:lpstr>
      <vt:lpstr>Write the Code in AdminUser</vt:lpstr>
      <vt:lpstr>Make the CRUD for the AminUser Controller</vt:lpstr>
      <vt:lpstr>Will Look This</vt:lpstr>
      <vt:lpstr>Add some code in the Index view of the AdminUser</vt:lpstr>
      <vt:lpstr>This is the code for the Edit in AdminUSer</vt:lpstr>
      <vt:lpstr>Write the this code to give admin access</vt:lpstr>
      <vt:lpstr>In Layout make another tab for the Amin</vt:lpstr>
      <vt:lpstr>We need to include this</vt:lpstr>
      <vt:lpstr>NOW LETS RUN IT!</vt:lpstr>
      <vt:lpstr>Lets Register as a Manager</vt:lpstr>
      <vt:lpstr>Fill everything</vt:lpstr>
      <vt:lpstr>As manger we can add products and remove  and also view admin and remove or add admin</vt:lpstr>
      <vt:lpstr>Lets restricts the Employees to add admin. So we we add this on the ProductsController</vt:lpstr>
      <vt:lpstr>We will have to change in our _Layout to restrict the employee access</vt:lpstr>
      <vt:lpstr>Now lets run the code and register without checking the manger option. Then we cannot access the Admin page</vt:lpstr>
      <vt:lpstr>Now Employees cannot view the admin page but they can only add products and view products.  Customers can view products only. Managers can add admin and remove, also add products and remove products</vt:lpstr>
      <vt:lpstr>Thanks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Different Approach in User roles</dc:title>
  <dc:creator>shanto khan</dc:creator>
  <cp:lastModifiedBy>Robin Joseph Augustine</cp:lastModifiedBy>
  <cp:revision>12</cp:revision>
  <dcterms:created xsi:type="dcterms:W3CDTF">2018-12-07T17:25:52Z</dcterms:created>
  <dcterms:modified xsi:type="dcterms:W3CDTF">2018-12-15T04:18:48Z</dcterms:modified>
</cp:coreProperties>
</file>